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5" r:id="rId16"/>
    <p:sldId id="270" r:id="rId17"/>
    <p:sldId id="271" r:id="rId18"/>
    <p:sldId id="272" r:id="rId19"/>
    <p:sldId id="273" r:id="rId20"/>
    <p:sldId id="286" r:id="rId21"/>
    <p:sldId id="274" r:id="rId22"/>
    <p:sldId id="276" r:id="rId23"/>
    <p:sldId id="287" r:id="rId24"/>
    <p:sldId id="277" r:id="rId25"/>
    <p:sldId id="278" r:id="rId26"/>
    <p:sldId id="279" r:id="rId27"/>
    <p:sldId id="288" r:id="rId28"/>
    <p:sldId id="280" r:id="rId29"/>
    <p:sldId id="289" r:id="rId30"/>
    <p:sldId id="290" r:id="rId31"/>
    <p:sldId id="282" r:id="rId32"/>
    <p:sldId id="281" r:id="rId33"/>
    <p:sldId id="283" r:id="rId34"/>
    <p:sldId id="285" r:id="rId35"/>
    <p:sldId id="284" r:id="rId36"/>
    <p:sldId id="291" r:id="rId37"/>
  </p:sldIdLst>
  <p:sldSz cx="9144000" cy="6858000" type="screen4x3"/>
  <p:notesSz cx="6669088" cy="9928225"/>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84" autoAdjust="0"/>
  </p:normalViewPr>
  <p:slideViewPr>
    <p:cSldViewPr>
      <p:cViewPr>
        <p:scale>
          <a:sx n="71" d="100"/>
          <a:sy n="71" d="100"/>
        </p:scale>
        <p:origin x="-1344" y="-18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A8AF0A02-8BD0-426B-B727-94CBAD1B9CDF}" type="datetimeFigureOut">
              <a:rPr lang="en-US" smtClean="0"/>
              <a:pPr/>
              <a:t>8/18/2012</a:t>
            </a:fld>
            <a:endParaRPr lang="en-AU"/>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1932B4D2-4C02-4E83-8C61-BF8CCE46F798}" type="slidenum">
              <a:rPr lang="en-AU" smtClean="0"/>
              <a:pPr/>
              <a:t>‹#›</a:t>
            </a:fld>
            <a:endParaRPr lang="en-AU"/>
          </a:p>
        </p:txBody>
      </p:sp>
    </p:spTree>
    <p:extLst>
      <p:ext uri="{BB962C8B-B14F-4D97-AF65-F5344CB8AC3E}">
        <p14:creationId xmlns:p14="http://schemas.microsoft.com/office/powerpoint/2010/main" val="4866381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741120E4-03D1-4272-8418-A4E01F2B69D3}" type="slidenum">
              <a:rPr lang="en-AU" smtClean="0"/>
              <a:pPr/>
              <a:t>‹#›</a:t>
            </a:fld>
            <a:endParaRPr lang="en-AU"/>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41120E4-03D1-4272-8418-A4E01F2B69D3}" type="slidenum">
              <a:rPr lang="en-AU" smtClean="0"/>
              <a:pPr/>
              <a:t>‹#›</a:t>
            </a:fld>
            <a:endParaRPr lang="en-A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41120E4-03D1-4272-8418-A4E01F2B69D3}" type="slidenum">
              <a:rPr lang="en-AU" smtClean="0"/>
              <a:pPr/>
              <a:t>‹#›</a:t>
            </a:fld>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10" name="Slide Number Placeholder 9"/>
          <p:cNvSpPr>
            <a:spLocks noGrp="1"/>
          </p:cNvSpPr>
          <p:nvPr>
            <p:ph type="sldNum" sz="quarter" idx="11"/>
          </p:nvPr>
        </p:nvSpPr>
        <p:spPr/>
        <p:txBody>
          <a:bodyPr/>
          <a:lstStyle/>
          <a:p>
            <a:fld id="{741120E4-03D1-4272-8418-A4E01F2B69D3}" type="slidenum">
              <a:rPr lang="en-AU" smtClean="0"/>
              <a:pPr/>
              <a:t>‹#›</a:t>
            </a:fld>
            <a:endParaRPr lang="en-AU"/>
          </a:p>
        </p:txBody>
      </p:sp>
      <p:sp>
        <p:nvSpPr>
          <p:cNvPr id="12" name="Footer Placeholder 11"/>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20" name="Slide Number Placeholder 19"/>
          <p:cNvSpPr>
            <a:spLocks noGrp="1"/>
          </p:cNvSpPr>
          <p:nvPr>
            <p:ph type="sldNum" sz="quarter" idx="11"/>
          </p:nvPr>
        </p:nvSpPr>
        <p:spPr/>
        <p:txBody>
          <a:bodyPr/>
          <a:lstStyle/>
          <a:p>
            <a:fld id="{741120E4-03D1-4272-8418-A4E01F2B69D3}" type="slidenum">
              <a:rPr lang="en-AU" smtClean="0"/>
              <a:pPr/>
              <a:t>‹#›</a:t>
            </a:fld>
            <a:endParaRPr lang="en-AU"/>
          </a:p>
        </p:txBody>
      </p:sp>
      <p:sp>
        <p:nvSpPr>
          <p:cNvPr id="21" name="Footer Placeholder 20"/>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41120E4-03D1-4272-8418-A4E01F2B69D3}" type="slidenum">
              <a:rPr lang="en-AU" smtClean="0"/>
              <a:pPr/>
              <a:t>‹#›</a:t>
            </a:fld>
            <a:endParaRPr lang="en-AU"/>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41120E4-03D1-4272-8418-A4E01F2B69D3}" type="slidenum">
              <a:rPr lang="en-AU" smtClean="0"/>
              <a:pPr/>
              <a:t>‹#›</a:t>
            </a:fld>
            <a:endParaRPr lang="en-AU"/>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41120E4-03D1-4272-8418-A4E01F2B69D3}" type="slidenum">
              <a:rPr lang="en-AU" smtClean="0"/>
              <a:pPr/>
              <a:t>‹#›</a:t>
            </a:fld>
            <a:endParaRPr lang="en-A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6" name="Slide Number Placeholder 5"/>
          <p:cNvSpPr>
            <a:spLocks noGrp="1"/>
          </p:cNvSpPr>
          <p:nvPr>
            <p:ph type="sldNum" sz="quarter" idx="11"/>
          </p:nvPr>
        </p:nvSpPr>
        <p:spPr/>
        <p:txBody>
          <a:bodyPr/>
          <a:lstStyle/>
          <a:p>
            <a:fld id="{741120E4-03D1-4272-8418-A4E01F2B69D3}" type="slidenum">
              <a:rPr lang="en-AU" smtClean="0"/>
              <a:pPr/>
              <a:t>‹#›</a:t>
            </a:fld>
            <a:endParaRPr lang="en-AU"/>
          </a:p>
        </p:txBody>
      </p:sp>
      <p:sp>
        <p:nvSpPr>
          <p:cNvPr id="7" name="Footer Placeholder 6"/>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73D99307-20D8-42A6-9EF7-68E2FEE655E5}" type="datetimeFigureOut">
              <a:rPr lang="en-AU" smtClean="0"/>
              <a:pPr/>
              <a:t>18/08/2012</a:t>
            </a:fld>
            <a:endParaRPr lang="en-AU"/>
          </a:p>
        </p:txBody>
      </p:sp>
      <p:sp>
        <p:nvSpPr>
          <p:cNvPr id="10" name="Slide Number Placeholder 9"/>
          <p:cNvSpPr>
            <a:spLocks noGrp="1"/>
          </p:cNvSpPr>
          <p:nvPr>
            <p:ph type="sldNum" sz="quarter" idx="15"/>
          </p:nvPr>
        </p:nvSpPr>
        <p:spPr/>
        <p:txBody>
          <a:bodyPr/>
          <a:lstStyle/>
          <a:p>
            <a:fld id="{741120E4-03D1-4272-8418-A4E01F2B69D3}" type="slidenum">
              <a:rPr lang="en-AU" smtClean="0"/>
              <a:pPr/>
              <a:t>‹#›</a:t>
            </a:fld>
            <a:endParaRPr lang="en-AU"/>
          </a:p>
        </p:txBody>
      </p:sp>
      <p:sp>
        <p:nvSpPr>
          <p:cNvPr id="13" name="Footer Placeholder 12"/>
          <p:cNvSpPr>
            <a:spLocks noGrp="1"/>
          </p:cNvSpPr>
          <p:nvPr>
            <p:ph type="ftr" sz="quarter" idx="16"/>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D99307-20D8-42A6-9EF7-68E2FEE655E5}" type="datetimeFigureOut">
              <a:rPr lang="en-AU" smtClean="0"/>
              <a:pPr/>
              <a:t>18/08/2012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41120E4-03D1-4272-8418-A4E01F2B69D3}" type="slidenum">
              <a:rPr lang="en-AU" smtClean="0"/>
              <a:pPr/>
              <a:t>‹#›</a:t>
            </a:fld>
            <a:endParaRPr lang="en-A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AU"/>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741120E4-03D1-4272-8418-A4E01F2B69D3}" type="slidenum">
              <a:rPr lang="en-AU" smtClean="0"/>
              <a:pPr/>
              <a:t>‹#›</a:t>
            </a:fld>
            <a:endParaRPr lang="en-AU"/>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73D99307-20D8-42A6-9EF7-68E2FEE655E5}" type="datetimeFigureOut">
              <a:rPr lang="en-AU" smtClean="0"/>
              <a:pPr/>
              <a:t>18/08/2012</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Race_(classification_of_human_beings)" TargetMode="External"/><Relationship Id="rId2" Type="http://schemas.openxmlformats.org/officeDocument/2006/relationships/hyperlink" Target="http://en.wikipedia.org/wiki/Genetics" TargetMode="External"/><Relationship Id="rId1" Type="http://schemas.openxmlformats.org/officeDocument/2006/relationships/slideLayout" Target="../slideLayouts/slideLayout2.xml"/><Relationship Id="rId6" Type="http://schemas.openxmlformats.org/officeDocument/2006/relationships/hyperlink" Target="http://en.wikipedia.org/wiki/Institutional_racism" TargetMode="External"/><Relationship Id="rId5" Type="http://schemas.openxmlformats.org/officeDocument/2006/relationships/hyperlink" Target="http://en.wikipedia.org/wiki/Superiority_complex" TargetMode="External"/><Relationship Id="rId4" Type="http://schemas.openxmlformats.org/officeDocument/2006/relationships/hyperlink" Target="http://en.wikipedia.org/wiki/Essentialis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en.wikipedia.org/wiki/Symbo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692696"/>
            <a:ext cx="7235981" cy="5133316"/>
          </a:xfrm>
        </p:spPr>
        <p:txBody>
          <a:bodyPr/>
          <a:lstStyle/>
          <a:p>
            <a:r>
              <a:rPr lang="en-AU" dirty="0" smtClean="0"/>
              <a:t>Deadly Unna?</a:t>
            </a:r>
            <a:br>
              <a:rPr lang="en-AU" dirty="0" smtClean="0"/>
            </a:br>
            <a:r>
              <a:rPr lang="en-AU" sz="6600" dirty="0" smtClean="0"/>
              <a:t>Phillip Gwynne</a:t>
            </a:r>
            <a:endParaRPr lang="en-AU" sz="6600" dirty="0"/>
          </a:p>
        </p:txBody>
      </p:sp>
      <p:sp>
        <p:nvSpPr>
          <p:cNvPr id="3" name="Subtitle 2"/>
          <p:cNvSpPr>
            <a:spLocks noGrp="1"/>
          </p:cNvSpPr>
          <p:nvPr>
            <p:ph type="subTitle" idx="1"/>
          </p:nvPr>
        </p:nvSpPr>
        <p:spPr/>
        <p:txBody>
          <a:bodyPr/>
          <a:lstStyle/>
          <a:p>
            <a:endParaRPr lang="en-AU"/>
          </a:p>
        </p:txBody>
      </p:sp>
      <p:pic>
        <p:nvPicPr>
          <p:cNvPr id="1026" name="Picture 2" descr="http://www.showtell.com.au/queensland/images/authors/books/deadly_un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1124744"/>
            <a:ext cx="2376264" cy="3691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7584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571480"/>
            <a:ext cx="7239000" cy="1143000"/>
          </a:xfrm>
        </p:spPr>
        <p:txBody>
          <a:bodyPr/>
          <a:lstStyle/>
          <a:p>
            <a:r>
              <a:rPr lang="en-AU" dirty="0" smtClean="0"/>
              <a:t>Chapters 28-32</a:t>
            </a:r>
            <a:endParaRPr lang="en-AU" dirty="0"/>
          </a:p>
        </p:txBody>
      </p:sp>
      <p:sp>
        <p:nvSpPr>
          <p:cNvPr id="3" name="Content Placeholder 2"/>
          <p:cNvSpPr>
            <a:spLocks noGrp="1"/>
          </p:cNvSpPr>
          <p:nvPr>
            <p:ph idx="1"/>
          </p:nvPr>
        </p:nvSpPr>
        <p:spPr>
          <a:xfrm>
            <a:off x="642910" y="1714488"/>
            <a:ext cx="7467600" cy="4419600"/>
          </a:xfrm>
        </p:spPr>
        <p:txBody>
          <a:bodyPr>
            <a:normAutofit fontScale="92500" lnSpcReduction="10000"/>
          </a:bodyPr>
          <a:lstStyle/>
          <a:p>
            <a:pPr marL="514350" indent="-514350">
              <a:buAutoNum type="arabicPeriod"/>
            </a:pPr>
            <a:r>
              <a:rPr lang="en-AU" dirty="0" smtClean="0"/>
              <a:t>Why were there police cars and ambulances at the pub?</a:t>
            </a:r>
          </a:p>
          <a:p>
            <a:pPr marL="514350" indent="-514350">
              <a:buAutoNum type="arabicPeriod"/>
            </a:pPr>
            <a:r>
              <a:rPr lang="en-AU" dirty="0" smtClean="0"/>
              <a:t>How did Gary react when he saw that it was </a:t>
            </a:r>
            <a:r>
              <a:rPr lang="en-AU" dirty="0" err="1" smtClean="0"/>
              <a:t>Dumby</a:t>
            </a:r>
            <a:r>
              <a:rPr lang="en-AU" dirty="0" smtClean="0"/>
              <a:t> on the stretcher?</a:t>
            </a:r>
          </a:p>
          <a:p>
            <a:pPr marL="514350" indent="-514350">
              <a:buAutoNum type="arabicPeriod"/>
            </a:pPr>
            <a:r>
              <a:rPr lang="en-AU" dirty="0" smtClean="0"/>
              <a:t>What did </a:t>
            </a:r>
            <a:r>
              <a:rPr lang="en-AU" i="1" dirty="0" smtClean="0"/>
              <a:t>The Gazette </a:t>
            </a:r>
            <a:r>
              <a:rPr lang="en-AU" dirty="0" smtClean="0"/>
              <a:t>say about Big Mac?</a:t>
            </a:r>
          </a:p>
          <a:p>
            <a:pPr marL="514350" indent="-514350">
              <a:buAutoNum type="arabicPeriod"/>
            </a:pPr>
            <a:r>
              <a:rPr lang="en-AU" dirty="0" smtClean="0"/>
              <a:t>Do you agree with what Darcy says about ‘killing’ on page 206? Explain your response.</a:t>
            </a:r>
          </a:p>
          <a:p>
            <a:pPr marL="514350" indent="-514350">
              <a:buAutoNum type="arabicPeriod"/>
            </a:pPr>
            <a:r>
              <a:rPr lang="en-AU" dirty="0" smtClean="0"/>
              <a:t>What symbol on page 207 foreshadows something negative will occur?</a:t>
            </a:r>
          </a:p>
          <a:p>
            <a:pPr marL="514350" indent="-514350">
              <a:buAutoNum type="arabicPeriod"/>
            </a:pPr>
            <a:r>
              <a:rPr lang="en-AU" dirty="0" smtClean="0"/>
              <a:t>Why do you think Gary was so determined to attend </a:t>
            </a:r>
            <a:r>
              <a:rPr lang="en-AU" dirty="0" err="1" smtClean="0"/>
              <a:t>Dumby’s</a:t>
            </a:r>
            <a:r>
              <a:rPr lang="en-AU" dirty="0" smtClean="0"/>
              <a:t> funeral?</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357166"/>
            <a:ext cx="7239000" cy="1143000"/>
          </a:xfrm>
        </p:spPr>
        <p:txBody>
          <a:bodyPr/>
          <a:lstStyle/>
          <a:p>
            <a:r>
              <a:rPr lang="en-AU" dirty="0" smtClean="0"/>
              <a:t>Chapters 33-35</a:t>
            </a:r>
            <a:endParaRPr lang="en-AU" dirty="0"/>
          </a:p>
        </p:txBody>
      </p:sp>
      <p:sp>
        <p:nvSpPr>
          <p:cNvPr id="3" name="Content Placeholder 2"/>
          <p:cNvSpPr>
            <a:spLocks noGrp="1"/>
          </p:cNvSpPr>
          <p:nvPr>
            <p:ph idx="1"/>
          </p:nvPr>
        </p:nvSpPr>
        <p:spPr>
          <a:xfrm>
            <a:off x="571472" y="1428736"/>
            <a:ext cx="7467600" cy="4419600"/>
          </a:xfrm>
        </p:spPr>
        <p:txBody>
          <a:bodyPr>
            <a:normAutofit lnSpcReduction="10000"/>
          </a:bodyPr>
          <a:lstStyle/>
          <a:p>
            <a:pPr marL="514350" indent="-514350">
              <a:buAutoNum type="arabicPeriod"/>
            </a:pPr>
            <a:r>
              <a:rPr lang="en-AU" dirty="0" smtClean="0"/>
              <a:t>What did Gary’s father speak to Gary about?</a:t>
            </a:r>
          </a:p>
          <a:p>
            <a:pPr marL="514350" indent="-514350">
              <a:buAutoNum type="arabicPeriod"/>
            </a:pPr>
            <a:r>
              <a:rPr lang="en-AU" dirty="0" smtClean="0"/>
              <a:t>Describe what Gary saw as he made his way to the Point for </a:t>
            </a:r>
            <a:r>
              <a:rPr lang="en-AU" dirty="0" err="1" smtClean="0"/>
              <a:t>Dumby’s</a:t>
            </a:r>
            <a:r>
              <a:rPr lang="en-AU" dirty="0" smtClean="0"/>
              <a:t> funeral.</a:t>
            </a:r>
          </a:p>
          <a:p>
            <a:pPr marL="514350" indent="-514350">
              <a:buAutoNum type="arabicPeriod"/>
            </a:pPr>
            <a:r>
              <a:rPr lang="en-AU" dirty="0" smtClean="0"/>
              <a:t>How did the Aboriginal children react when they saw Gary?</a:t>
            </a:r>
          </a:p>
          <a:p>
            <a:pPr marL="514350" indent="-514350">
              <a:buAutoNum type="arabicPeriod"/>
            </a:pPr>
            <a:r>
              <a:rPr lang="en-AU" dirty="0" smtClean="0"/>
              <a:t>Why did Gary feel ‘conspicuous’ at </a:t>
            </a:r>
            <a:r>
              <a:rPr lang="en-AU" dirty="0" err="1" smtClean="0"/>
              <a:t>Dumby’s</a:t>
            </a:r>
            <a:r>
              <a:rPr lang="en-AU" dirty="0" smtClean="0"/>
              <a:t> funeral?</a:t>
            </a:r>
          </a:p>
          <a:p>
            <a:pPr marL="514350" indent="-514350">
              <a:buAutoNum type="arabicPeriod"/>
            </a:pPr>
            <a:r>
              <a:rPr lang="en-AU" dirty="0" smtClean="0"/>
              <a:t>How did Gary’s mother react when she learned where Gary had been?</a:t>
            </a:r>
          </a:p>
          <a:p>
            <a:pPr marL="514350" indent="-514350">
              <a:buAutoNum type="arabicPeriod"/>
            </a:pPr>
            <a:r>
              <a:rPr lang="en-AU" dirty="0" smtClean="0"/>
              <a:t>How did </a:t>
            </a:r>
            <a:r>
              <a:rPr lang="en-AU" smtClean="0"/>
              <a:t>Team-man get hurt?</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7239000" cy="1143000"/>
          </a:xfrm>
        </p:spPr>
        <p:txBody>
          <a:bodyPr/>
          <a:lstStyle/>
          <a:p>
            <a:r>
              <a:rPr lang="en-AU" dirty="0" smtClean="0"/>
              <a:t>Chapters 36-38</a:t>
            </a:r>
            <a:endParaRPr lang="en-AU" dirty="0"/>
          </a:p>
        </p:txBody>
      </p:sp>
      <p:sp>
        <p:nvSpPr>
          <p:cNvPr id="3" name="Content Placeholder 2"/>
          <p:cNvSpPr>
            <a:spLocks noGrp="1"/>
          </p:cNvSpPr>
          <p:nvPr>
            <p:ph idx="1"/>
          </p:nvPr>
        </p:nvSpPr>
        <p:spPr>
          <a:xfrm>
            <a:off x="539552" y="1844824"/>
            <a:ext cx="7467600" cy="4419600"/>
          </a:xfrm>
        </p:spPr>
        <p:txBody>
          <a:bodyPr/>
          <a:lstStyle/>
          <a:p>
            <a:pPr marL="514350" indent="-514350">
              <a:buAutoNum type="arabicPeriod"/>
            </a:pPr>
            <a:r>
              <a:rPr lang="en-AU" dirty="0" smtClean="0"/>
              <a:t>What do you think Mum asked Sharon during their phone conversation in Chapter 37?</a:t>
            </a:r>
          </a:p>
          <a:p>
            <a:pPr marL="514350" indent="-514350">
              <a:buAutoNum type="arabicPeriod"/>
            </a:pPr>
            <a:r>
              <a:rPr lang="en-AU" dirty="0" smtClean="0"/>
              <a:t>How did Gary plan to get rid of the graffiti?</a:t>
            </a:r>
          </a:p>
          <a:p>
            <a:pPr marL="514350" indent="-514350">
              <a:buAutoNum type="arabicPeriod"/>
            </a:pPr>
            <a:r>
              <a:rPr lang="en-AU" dirty="0" smtClean="0"/>
              <a:t>Retell Gary’s dream from chapter 38.</a:t>
            </a:r>
          </a:p>
          <a:p>
            <a:pPr marL="514350" indent="-514350">
              <a:buAutoNum type="arabicPeriod"/>
            </a:pPr>
            <a:r>
              <a:rPr lang="en-AU" dirty="0" smtClean="0"/>
              <a:t>What problem does Gary encounter at the end of chapter 38?</a:t>
            </a:r>
          </a:p>
          <a:p>
            <a:pPr marL="514350" indent="-514350">
              <a:buAutoNum type="arabicPeriod"/>
            </a:pPr>
            <a:r>
              <a:rPr lang="en-AU" dirty="0" smtClean="0"/>
              <a:t>The idea of ‘fear’ is explored heavily in these chapters. Write a list indicating who has been afraid of what.</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7239000" cy="1143000"/>
          </a:xfrm>
        </p:spPr>
        <p:txBody>
          <a:bodyPr/>
          <a:lstStyle/>
          <a:p>
            <a:r>
              <a:rPr lang="en-AU" dirty="0" smtClean="0"/>
              <a:t>Chapters 39-41</a:t>
            </a:r>
            <a:endParaRPr lang="en-AU" dirty="0"/>
          </a:p>
        </p:txBody>
      </p:sp>
      <p:sp>
        <p:nvSpPr>
          <p:cNvPr id="3" name="Content Placeholder 2"/>
          <p:cNvSpPr>
            <a:spLocks noGrp="1"/>
          </p:cNvSpPr>
          <p:nvPr>
            <p:ph idx="1"/>
          </p:nvPr>
        </p:nvSpPr>
        <p:spPr>
          <a:xfrm>
            <a:off x="683568" y="1844824"/>
            <a:ext cx="7467600" cy="4419600"/>
          </a:xfrm>
        </p:spPr>
        <p:txBody>
          <a:bodyPr>
            <a:normAutofit fontScale="85000" lnSpcReduction="10000"/>
          </a:bodyPr>
          <a:lstStyle/>
          <a:p>
            <a:pPr marL="514350" indent="-514350">
              <a:buAutoNum type="arabicPeriod"/>
            </a:pPr>
            <a:r>
              <a:rPr lang="en-AU" dirty="0" smtClean="0"/>
              <a:t>How did Gary feel as he tried to find his father’s keys?</a:t>
            </a:r>
          </a:p>
          <a:p>
            <a:pPr marL="514350" indent="-514350">
              <a:buAutoNum type="arabicPeriod"/>
            </a:pPr>
            <a:r>
              <a:rPr lang="en-AU" dirty="0" smtClean="0"/>
              <a:t>What happened when Gary’s father found his son trying to ‘borrow’ a brush and some paint from the garage?</a:t>
            </a:r>
          </a:p>
          <a:p>
            <a:pPr marL="514350" indent="-514350">
              <a:buAutoNum type="arabicPeriod"/>
            </a:pPr>
            <a:r>
              <a:rPr lang="en-AU" dirty="0" smtClean="0"/>
              <a:t>Why do you think Tim reversed the car out of the driveway?</a:t>
            </a:r>
          </a:p>
          <a:p>
            <a:pPr marL="514350" indent="-514350">
              <a:buAutoNum type="arabicPeriod"/>
            </a:pPr>
            <a:r>
              <a:rPr lang="en-AU" dirty="0" smtClean="0"/>
              <a:t>Does Darcy believe that someone tried to steal the car? How can you tell?</a:t>
            </a:r>
          </a:p>
          <a:p>
            <a:pPr marL="514350" indent="-514350">
              <a:buAutoNum type="arabicPeriod"/>
            </a:pPr>
            <a:r>
              <a:rPr lang="en-AU" dirty="0" smtClean="0"/>
              <a:t>Why do you think Gary’s brothers and sisters decided to go to the jetty with him?</a:t>
            </a:r>
          </a:p>
          <a:p>
            <a:pPr marL="514350" indent="-514350">
              <a:buAutoNum type="arabicPeriod"/>
            </a:pPr>
            <a:r>
              <a:rPr lang="en-AU" dirty="0" smtClean="0"/>
              <a:t>Where did Gary and his siblings go after painting over the </a:t>
            </a:r>
            <a:r>
              <a:rPr lang="en-AU" dirty="0" err="1" smtClean="0"/>
              <a:t>grafiti</a:t>
            </a:r>
            <a:r>
              <a:rPr lang="en-AU" dirty="0" smtClean="0"/>
              <a:t>?</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Thematic Concerns</a:t>
            </a:r>
            <a:endParaRPr lang="en-AU" sz="6600" dirty="0"/>
          </a:p>
        </p:txBody>
      </p:sp>
      <p:sp>
        <p:nvSpPr>
          <p:cNvPr id="3" name="Content Placeholder 2"/>
          <p:cNvSpPr>
            <a:spLocks noGrp="1"/>
          </p:cNvSpPr>
          <p:nvPr>
            <p:ph idx="1"/>
          </p:nvPr>
        </p:nvSpPr>
        <p:spPr>
          <a:xfrm>
            <a:off x="1187624" y="908720"/>
            <a:ext cx="7467600" cy="4419600"/>
          </a:xfrm>
        </p:spPr>
        <p:txBody>
          <a:bodyPr>
            <a:normAutofit/>
          </a:bodyPr>
          <a:lstStyle/>
          <a:p>
            <a:r>
              <a:rPr lang="en-AU" dirty="0" smtClean="0"/>
              <a:t>What is a theme?</a:t>
            </a:r>
          </a:p>
          <a:p>
            <a:r>
              <a:rPr lang="en-AU" dirty="0"/>
              <a:t>A </a:t>
            </a:r>
            <a:r>
              <a:rPr lang="en-AU" b="1" dirty="0"/>
              <a:t>theme</a:t>
            </a:r>
            <a:r>
              <a:rPr lang="en-AU" dirty="0"/>
              <a:t> is a main idea, moral, or message, of an essay, paragraph, movie, book or video game. The message may be about life, society, or human nature. Themes often explore timeless and universal ideas and are almost always implied rather than stated explicitly</a:t>
            </a:r>
            <a:r>
              <a:rPr lang="en-AU" dirty="0" smtClean="0"/>
              <a:t>.</a:t>
            </a:r>
          </a:p>
          <a:p>
            <a:endParaRPr lang="en-AU" dirty="0"/>
          </a:p>
          <a:p>
            <a:endParaRPr lang="en-AU" dirty="0"/>
          </a:p>
        </p:txBody>
      </p:sp>
    </p:spTree>
    <p:extLst>
      <p:ext uri="{BB962C8B-B14F-4D97-AF65-F5344CB8AC3E}">
        <p14:creationId xmlns:p14="http://schemas.microsoft.com/office/powerpoint/2010/main" val="235922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Thematic Concerns</a:t>
            </a:r>
            <a:endParaRPr lang="en-AU" sz="6600" dirty="0"/>
          </a:p>
        </p:txBody>
      </p:sp>
      <p:sp>
        <p:nvSpPr>
          <p:cNvPr id="3" name="Content Placeholder 2"/>
          <p:cNvSpPr>
            <a:spLocks noGrp="1"/>
          </p:cNvSpPr>
          <p:nvPr>
            <p:ph idx="1"/>
          </p:nvPr>
        </p:nvSpPr>
        <p:spPr/>
        <p:txBody>
          <a:bodyPr>
            <a:normAutofit fontScale="85000" lnSpcReduction="20000"/>
          </a:bodyPr>
          <a:lstStyle/>
          <a:p>
            <a:pPr marL="0" indent="0">
              <a:buNone/>
            </a:pPr>
            <a:r>
              <a:rPr lang="en-AU" dirty="0"/>
              <a:t/>
            </a:r>
            <a:br>
              <a:rPr lang="en-AU" dirty="0"/>
            </a:br>
            <a:endParaRPr lang="en-AU" dirty="0"/>
          </a:p>
          <a:p>
            <a:endParaRPr lang="en-AU" b="1" dirty="0" smtClean="0"/>
          </a:p>
          <a:p>
            <a:endParaRPr lang="en-AU" b="1" dirty="0"/>
          </a:p>
          <a:p>
            <a:pPr marL="0" indent="0">
              <a:buNone/>
            </a:pPr>
            <a:r>
              <a:rPr lang="en-AU" b="1" dirty="0" smtClean="0"/>
              <a:t>Dom </a:t>
            </a:r>
            <a:r>
              <a:rPr lang="en-AU" b="1" dirty="0"/>
              <a:t>Cobb:</a:t>
            </a:r>
            <a:r>
              <a:rPr lang="en-AU" dirty="0"/>
              <a:t> What is the most resilient parasite? A bacteria? A virus? An </a:t>
            </a:r>
            <a:r>
              <a:rPr lang="en-AU" dirty="0" smtClean="0"/>
              <a:t>intestinal </a:t>
            </a:r>
            <a:r>
              <a:rPr lang="en-AU" dirty="0"/>
              <a:t>worm? </a:t>
            </a:r>
            <a:br>
              <a:rPr lang="en-AU" dirty="0"/>
            </a:br>
            <a:r>
              <a:rPr lang="en-AU" b="1" dirty="0"/>
              <a:t>Arthur:</a:t>
            </a:r>
            <a:r>
              <a:rPr lang="en-AU" dirty="0"/>
              <a:t> Ah, what Mr Cobb is trying to...</a:t>
            </a:r>
            <a:br>
              <a:rPr lang="en-AU" dirty="0"/>
            </a:br>
            <a:r>
              <a:rPr lang="en-AU" b="1" dirty="0"/>
              <a:t>Dom Cobb:</a:t>
            </a:r>
            <a:r>
              <a:rPr lang="en-AU" dirty="0"/>
              <a:t> An idea. Resilient, highly </a:t>
            </a:r>
            <a:r>
              <a:rPr lang="en-AU" dirty="0" smtClean="0"/>
              <a:t>contagious</a:t>
            </a:r>
            <a:r>
              <a:rPr lang="en-AU" dirty="0"/>
              <a:t>. Once an idea has taken hold of the brain it's almost impossible to </a:t>
            </a:r>
            <a:r>
              <a:rPr lang="en-AU" dirty="0" smtClean="0"/>
              <a:t>eradicate</a:t>
            </a:r>
            <a:r>
              <a:rPr lang="en-AU" dirty="0"/>
              <a:t>. An idea that is fully formed, fully understood. That sticks, right in there somewhere. </a:t>
            </a:r>
            <a:br>
              <a:rPr lang="en-AU" dirty="0"/>
            </a:br>
            <a:r>
              <a:rPr lang="en-AU" i="1" dirty="0"/>
              <a:t>[he points to his head]</a:t>
            </a:r>
            <a:r>
              <a:rPr lang="en-AU" dirty="0"/>
              <a:t> </a:t>
            </a:r>
            <a:br>
              <a:rPr lang="en-AU" dirty="0"/>
            </a:br>
            <a:endParaRPr lang="en-A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764704"/>
            <a:ext cx="314325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52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Thematic Concerns</a:t>
            </a:r>
            <a:endParaRPr lang="en-AU" sz="6600" dirty="0"/>
          </a:p>
        </p:txBody>
      </p:sp>
      <p:sp>
        <p:nvSpPr>
          <p:cNvPr id="3" name="Content Placeholder 2"/>
          <p:cNvSpPr>
            <a:spLocks noGrp="1"/>
          </p:cNvSpPr>
          <p:nvPr>
            <p:ph idx="1"/>
          </p:nvPr>
        </p:nvSpPr>
        <p:spPr/>
        <p:txBody>
          <a:bodyPr/>
          <a:lstStyle/>
          <a:p>
            <a:r>
              <a:rPr lang="en-AU" dirty="0" smtClean="0"/>
              <a:t>Brainstorm</a:t>
            </a:r>
          </a:p>
          <a:p>
            <a:r>
              <a:rPr lang="en-AU" dirty="0" smtClean="0"/>
              <a:t>What are the MAIN themes in Deadly Unna?</a:t>
            </a:r>
          </a:p>
          <a:p>
            <a:pPr marL="0" indent="0">
              <a:buNone/>
            </a:pPr>
            <a:endParaRPr lang="en-AU" dirty="0"/>
          </a:p>
          <a:p>
            <a:pPr marL="0" indent="0">
              <a:buNone/>
            </a:pPr>
            <a:endParaRPr lang="en-AU" dirty="0"/>
          </a:p>
        </p:txBody>
      </p:sp>
      <p:sp>
        <p:nvSpPr>
          <p:cNvPr id="4" name="Oval 3"/>
          <p:cNvSpPr/>
          <p:nvPr/>
        </p:nvSpPr>
        <p:spPr>
          <a:xfrm>
            <a:off x="2843808" y="2708920"/>
            <a:ext cx="3528392" cy="1872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t>Themes in Deadly, Unna?</a:t>
            </a:r>
            <a:endParaRPr lang="en-AU" sz="2800" dirty="0"/>
          </a:p>
        </p:txBody>
      </p:sp>
      <p:cxnSp>
        <p:nvCxnSpPr>
          <p:cNvPr id="6" name="Straight Arrow Connector 5"/>
          <p:cNvCxnSpPr/>
          <p:nvPr/>
        </p:nvCxnSpPr>
        <p:spPr>
          <a:xfrm flipH="1" flipV="1">
            <a:off x="1907704" y="2674764"/>
            <a:ext cx="122413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6228184" y="2708920"/>
            <a:ext cx="100811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012160" y="3933056"/>
            <a:ext cx="1368152"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1907704" y="4077072"/>
            <a:ext cx="136815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2787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Thematic Concerns</a:t>
            </a:r>
            <a:endParaRPr lang="en-AU" sz="6600" dirty="0"/>
          </a:p>
        </p:txBody>
      </p:sp>
      <p:sp>
        <p:nvSpPr>
          <p:cNvPr id="3" name="Content Placeholder 2"/>
          <p:cNvSpPr>
            <a:spLocks noGrp="1"/>
          </p:cNvSpPr>
          <p:nvPr>
            <p:ph idx="1"/>
          </p:nvPr>
        </p:nvSpPr>
        <p:spPr/>
        <p:txBody>
          <a:bodyPr>
            <a:normAutofit fontScale="92500" lnSpcReduction="10000"/>
          </a:bodyPr>
          <a:lstStyle/>
          <a:p>
            <a:r>
              <a:rPr lang="en-AU" dirty="0" smtClean="0"/>
              <a:t>The MAIN theme of Deadly Unna is that of Racial Discrimination.</a:t>
            </a:r>
          </a:p>
          <a:p>
            <a:r>
              <a:rPr lang="en-AU" i="1" dirty="0" smtClean="0"/>
              <a:t>Racial Discrimination is the </a:t>
            </a:r>
            <a:r>
              <a:rPr lang="en-AU" i="1" dirty="0"/>
              <a:t>belief that the </a:t>
            </a:r>
            <a:r>
              <a:rPr lang="en-AU" i="1" dirty="0">
                <a:hlinkClick r:id="rId2" action="ppaction://hlinkfile" tooltip="Genetics"/>
              </a:rPr>
              <a:t>genetic factors</a:t>
            </a:r>
            <a:r>
              <a:rPr lang="en-AU" i="1" dirty="0"/>
              <a:t> which constitute </a:t>
            </a:r>
            <a:r>
              <a:rPr lang="en-AU" i="1" dirty="0">
                <a:hlinkClick r:id="rId3" action="ppaction://hlinkfile" tooltip="Race (classification of human beings)"/>
              </a:rPr>
              <a:t>race</a:t>
            </a:r>
            <a:r>
              <a:rPr lang="en-AU" i="1" dirty="0"/>
              <a:t>, ethnicity, or nationality are a </a:t>
            </a:r>
            <a:r>
              <a:rPr lang="en-AU" i="1" dirty="0">
                <a:hlinkClick r:id="rId4" action="ppaction://hlinkfile" tooltip="Essentialism"/>
              </a:rPr>
              <a:t>primary determinant</a:t>
            </a:r>
            <a:r>
              <a:rPr lang="en-AU" i="1" dirty="0"/>
              <a:t> of human traits and capacities and that ethnic differences produce an </a:t>
            </a:r>
            <a:r>
              <a:rPr lang="en-AU" i="1" dirty="0">
                <a:hlinkClick r:id="rId5" action="ppaction://hlinkfile" tooltip="Superiority complex"/>
              </a:rPr>
              <a:t>inherent superiority</a:t>
            </a:r>
            <a:r>
              <a:rPr lang="en-AU" i="1" dirty="0"/>
              <a:t> of a particular race</a:t>
            </a:r>
            <a:r>
              <a:rPr lang="en-AU" i="1" dirty="0" smtClean="0"/>
              <a:t>. </a:t>
            </a:r>
            <a:r>
              <a:rPr lang="en-AU" i="1" dirty="0"/>
              <a:t>Racism's effects are called "racial discrimination." In the case of </a:t>
            </a:r>
            <a:r>
              <a:rPr lang="en-AU" i="1" dirty="0">
                <a:hlinkClick r:id="rId6" action="ppaction://hlinkfile"/>
              </a:rPr>
              <a:t>institutional racism</a:t>
            </a:r>
            <a:r>
              <a:rPr lang="en-AU" i="1" dirty="0"/>
              <a:t>, certain racial groups may be denied rights or benefits, or receive preferential treatment.</a:t>
            </a:r>
          </a:p>
          <a:p>
            <a:endParaRPr lang="en-AU" dirty="0"/>
          </a:p>
        </p:txBody>
      </p:sp>
    </p:spTree>
    <p:extLst>
      <p:ext uri="{BB962C8B-B14F-4D97-AF65-F5344CB8AC3E}">
        <p14:creationId xmlns:p14="http://schemas.microsoft.com/office/powerpoint/2010/main" val="610800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Thematic Concerns</a:t>
            </a:r>
            <a:endParaRPr lang="en-AU" sz="6600" dirty="0"/>
          </a:p>
        </p:txBody>
      </p:sp>
      <p:sp>
        <p:nvSpPr>
          <p:cNvPr id="3" name="Content Placeholder 2"/>
          <p:cNvSpPr>
            <a:spLocks noGrp="1"/>
          </p:cNvSpPr>
          <p:nvPr>
            <p:ph idx="1"/>
          </p:nvPr>
        </p:nvSpPr>
        <p:spPr/>
        <p:txBody>
          <a:bodyPr/>
          <a:lstStyle/>
          <a:p>
            <a:r>
              <a:rPr lang="en-AU" dirty="0" smtClean="0"/>
              <a:t>In your own words…</a:t>
            </a:r>
          </a:p>
          <a:p>
            <a:r>
              <a:rPr lang="en-AU" dirty="0"/>
              <a:t>What do you understand by the term ‘prejudice’? Have you ever suffered from it and </a:t>
            </a:r>
            <a:r>
              <a:rPr lang="en-AU" dirty="0" smtClean="0"/>
              <a:t>have you </a:t>
            </a:r>
            <a:r>
              <a:rPr lang="en-AU" dirty="0"/>
              <a:t>ever been guilty of it</a:t>
            </a:r>
            <a:r>
              <a:rPr lang="en-AU" dirty="0" smtClean="0"/>
              <a:t>?</a:t>
            </a:r>
          </a:p>
          <a:p>
            <a:r>
              <a:rPr lang="en-AU" dirty="0" smtClean="0"/>
              <a:t>3-4 lines</a:t>
            </a:r>
          </a:p>
          <a:p>
            <a:pPr marL="0" indent="0">
              <a:buNone/>
            </a:pPr>
            <a:endParaRPr lang="en-AU" dirty="0"/>
          </a:p>
        </p:txBody>
      </p:sp>
    </p:spTree>
    <p:extLst>
      <p:ext uri="{BB962C8B-B14F-4D97-AF65-F5344CB8AC3E}">
        <p14:creationId xmlns:p14="http://schemas.microsoft.com/office/powerpoint/2010/main" val="351379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Thematic Concerns</a:t>
            </a:r>
            <a:endParaRPr lang="en-AU" sz="6600" dirty="0"/>
          </a:p>
        </p:txBody>
      </p:sp>
      <p:sp>
        <p:nvSpPr>
          <p:cNvPr id="3" name="Content Placeholder 2"/>
          <p:cNvSpPr>
            <a:spLocks noGrp="1"/>
          </p:cNvSpPr>
          <p:nvPr>
            <p:ph idx="1"/>
          </p:nvPr>
        </p:nvSpPr>
        <p:spPr/>
        <p:txBody>
          <a:bodyPr/>
          <a:lstStyle/>
          <a:p>
            <a:r>
              <a:rPr lang="en-AU" dirty="0"/>
              <a:t>We hear a lot these days about the need for ‘Aboriginal reconciliation’. Once you </a:t>
            </a:r>
            <a:r>
              <a:rPr lang="en-AU" dirty="0" smtClean="0"/>
              <a:t>know exactly </a:t>
            </a:r>
            <a:r>
              <a:rPr lang="en-AU" dirty="0"/>
              <a:t>what this term means, write about what </a:t>
            </a:r>
            <a:r>
              <a:rPr lang="en-AU" i="1" dirty="0"/>
              <a:t>you </a:t>
            </a:r>
            <a:r>
              <a:rPr lang="en-AU" dirty="0"/>
              <a:t>think needs to be done to </a:t>
            </a:r>
            <a:r>
              <a:rPr lang="en-AU" dirty="0" smtClean="0"/>
              <a:t>achieve reconciliation </a:t>
            </a:r>
            <a:r>
              <a:rPr lang="en-AU" dirty="0"/>
              <a:t>between indigenous and white Australians</a:t>
            </a:r>
            <a:r>
              <a:rPr lang="en-AU" dirty="0" smtClean="0"/>
              <a:t>.</a:t>
            </a:r>
          </a:p>
          <a:p>
            <a:r>
              <a:rPr lang="en-AU" dirty="0" smtClean="0"/>
              <a:t>3-4 lines</a:t>
            </a:r>
            <a:endParaRPr lang="en-AU" dirty="0"/>
          </a:p>
        </p:txBody>
      </p:sp>
    </p:spTree>
    <p:extLst>
      <p:ext uri="{BB962C8B-B14F-4D97-AF65-F5344CB8AC3E}">
        <p14:creationId xmlns:p14="http://schemas.microsoft.com/office/powerpoint/2010/main" val="18769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0648"/>
            <a:ext cx="7239000" cy="1143000"/>
          </a:xfrm>
        </p:spPr>
        <p:txBody>
          <a:bodyPr/>
          <a:lstStyle/>
          <a:p>
            <a:r>
              <a:rPr lang="en-AU" dirty="0" smtClean="0"/>
              <a:t>Chapters 1-4</a:t>
            </a:r>
            <a:endParaRPr lang="en-AU" dirty="0"/>
          </a:p>
        </p:txBody>
      </p:sp>
      <p:sp>
        <p:nvSpPr>
          <p:cNvPr id="3" name="Content Placeholder 2"/>
          <p:cNvSpPr>
            <a:spLocks noGrp="1"/>
          </p:cNvSpPr>
          <p:nvPr>
            <p:ph idx="1"/>
          </p:nvPr>
        </p:nvSpPr>
        <p:spPr>
          <a:xfrm>
            <a:off x="755576" y="1412776"/>
            <a:ext cx="7611616" cy="4851648"/>
          </a:xfrm>
        </p:spPr>
        <p:txBody>
          <a:bodyPr>
            <a:normAutofit/>
          </a:bodyPr>
          <a:lstStyle/>
          <a:p>
            <a:pPr marL="0" indent="0">
              <a:buNone/>
            </a:pPr>
            <a:r>
              <a:rPr lang="en-AU" sz="2000" b="1" dirty="0" smtClean="0"/>
              <a:t>Answer the following questions using </a:t>
            </a:r>
            <a:r>
              <a:rPr lang="en-AU" sz="2000" b="1" u="sng" dirty="0" smtClean="0"/>
              <a:t>FULL SENTENCES</a:t>
            </a:r>
            <a:r>
              <a:rPr lang="en-AU" sz="2000" b="1" dirty="0" smtClean="0"/>
              <a:t>.</a:t>
            </a:r>
          </a:p>
          <a:p>
            <a:pPr marL="514350" indent="-514350">
              <a:buAutoNum type="arabicPeriod"/>
            </a:pPr>
            <a:r>
              <a:rPr lang="en-AU" sz="2000" dirty="0" smtClean="0"/>
              <a:t>Who is Mr Robertson?</a:t>
            </a:r>
          </a:p>
          <a:p>
            <a:pPr marL="514350" indent="-514350">
              <a:buAutoNum type="arabicPeriod"/>
            </a:pPr>
            <a:r>
              <a:rPr lang="en-AU" sz="2000" dirty="0" smtClean="0"/>
              <a:t>Why is Arks infuriated by the </a:t>
            </a:r>
            <a:r>
              <a:rPr lang="en-AU" sz="2000" dirty="0" err="1" smtClean="0"/>
              <a:t>nungas</a:t>
            </a:r>
            <a:r>
              <a:rPr lang="en-AU" sz="2000" dirty="0" smtClean="0"/>
              <a:t>?</a:t>
            </a:r>
          </a:p>
          <a:p>
            <a:pPr marL="514350" indent="-514350">
              <a:buAutoNum type="arabicPeriod"/>
            </a:pPr>
            <a:r>
              <a:rPr lang="en-AU" sz="2000" dirty="0" smtClean="0"/>
              <a:t>What disaster occurs four days before the grand final?</a:t>
            </a:r>
          </a:p>
          <a:p>
            <a:pPr marL="514350" indent="-514350">
              <a:buAutoNum type="arabicPeriod"/>
            </a:pPr>
            <a:r>
              <a:rPr lang="en-AU" sz="2000" dirty="0" smtClean="0"/>
              <a:t>What is the Thumper tackle?</a:t>
            </a:r>
          </a:p>
          <a:p>
            <a:pPr marL="514350" indent="-514350">
              <a:buAutoNum type="arabicPeriod"/>
            </a:pPr>
            <a:r>
              <a:rPr lang="en-AU" sz="2000" dirty="0" smtClean="0"/>
              <a:t>‘…offered him a fair whack to come down here.’ What does this expression mean, and what is it talking about in the novel?</a:t>
            </a:r>
          </a:p>
          <a:p>
            <a:pPr marL="514350" indent="-514350">
              <a:buAutoNum type="arabicPeriod"/>
            </a:pPr>
            <a:r>
              <a:rPr lang="en-AU" sz="2000" dirty="0" smtClean="0"/>
              <a:t>What are some of the nicknames in the town? Why might nicknames be so important in the town?</a:t>
            </a:r>
          </a:p>
          <a:p>
            <a:pPr marL="514350" indent="-514350">
              <a:buAutoNum type="arabicPeriod"/>
            </a:pPr>
            <a:r>
              <a:rPr lang="en-AU" sz="2000" dirty="0" smtClean="0"/>
              <a:t>Why did Gary feel sorry for his coach?</a:t>
            </a:r>
          </a:p>
          <a:p>
            <a:pPr marL="0" indent="0">
              <a:buNone/>
            </a:pPr>
            <a:r>
              <a:rPr lang="en-AU" sz="2000" b="1" dirty="0" smtClean="0"/>
              <a:t>Extended response:</a:t>
            </a:r>
          </a:p>
          <a:p>
            <a:pPr marL="0" indent="0" algn="ctr">
              <a:buNone/>
            </a:pPr>
            <a:r>
              <a:rPr lang="en-AU" sz="2000" i="1" dirty="0" smtClean="0"/>
              <a:t>What have you learned about Gary’s town in the opening chapters of Deadly Unna? What is Gary’s opinion of his town? (5-6 lines)</a:t>
            </a:r>
          </a:p>
          <a:p>
            <a:pPr marL="0" indent="0">
              <a:buNone/>
            </a:pPr>
            <a:endParaRPr lang="en-AU" dirty="0" smtClean="0"/>
          </a:p>
        </p:txBody>
      </p:sp>
    </p:spTree>
    <p:extLst>
      <p:ext uri="{BB962C8B-B14F-4D97-AF65-F5344CB8AC3E}">
        <p14:creationId xmlns:p14="http://schemas.microsoft.com/office/powerpoint/2010/main" val="394241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257800"/>
            <a:ext cx="7486600" cy="1143000"/>
          </a:xfrm>
        </p:spPr>
        <p:txBody>
          <a:bodyPr/>
          <a:lstStyle/>
          <a:p>
            <a:r>
              <a:rPr lang="en-AU" dirty="0" smtClean="0"/>
              <a:t>Thematic Concerns</a:t>
            </a:r>
            <a:endParaRPr lang="en-AU" dirty="0"/>
          </a:p>
        </p:txBody>
      </p:sp>
      <p:sp>
        <p:nvSpPr>
          <p:cNvPr id="3" name="Content Placeholder 2"/>
          <p:cNvSpPr>
            <a:spLocks noGrp="1"/>
          </p:cNvSpPr>
          <p:nvPr>
            <p:ph idx="1"/>
          </p:nvPr>
        </p:nvSpPr>
        <p:spPr/>
        <p:txBody>
          <a:bodyPr/>
          <a:lstStyle/>
          <a:p>
            <a:pPr marL="0" indent="0">
              <a:buNone/>
            </a:pPr>
            <a:r>
              <a:rPr lang="en-AU" dirty="0" smtClean="0"/>
              <a:t>What is the main theme of Deadly, Unna?</a:t>
            </a:r>
          </a:p>
          <a:p>
            <a:pPr marL="0" indent="0">
              <a:buNone/>
            </a:pPr>
            <a:r>
              <a:rPr lang="en-AU" dirty="0" smtClean="0"/>
              <a:t> Write a paragraph response that uses the following scaffold.</a:t>
            </a:r>
          </a:p>
          <a:p>
            <a:pPr>
              <a:buFontTx/>
              <a:buChar char="-"/>
            </a:pPr>
            <a:r>
              <a:rPr lang="en-AU" dirty="0" smtClean="0"/>
              <a:t>Identify the main theme as racial discrimination</a:t>
            </a:r>
          </a:p>
          <a:p>
            <a:pPr>
              <a:buFontTx/>
              <a:buChar char="-"/>
            </a:pPr>
            <a:r>
              <a:rPr lang="en-AU" dirty="0" smtClean="0"/>
              <a:t>Define what racial discrimination is</a:t>
            </a:r>
          </a:p>
          <a:p>
            <a:pPr>
              <a:buFontTx/>
              <a:buChar char="-"/>
            </a:pPr>
            <a:r>
              <a:rPr lang="en-AU" dirty="0" smtClean="0"/>
              <a:t>Provides an example from the novel</a:t>
            </a:r>
          </a:p>
          <a:p>
            <a:pPr>
              <a:buFontTx/>
              <a:buChar char="-"/>
            </a:pPr>
            <a:r>
              <a:rPr lang="en-AU" dirty="0" smtClean="0"/>
              <a:t>Use the following words: theme, main idea, life, society, human nature</a:t>
            </a:r>
            <a:r>
              <a:rPr lang="en-AU" smtClean="0"/>
              <a:t>, implied</a:t>
            </a:r>
            <a:endParaRPr lang="en-AU" dirty="0" smtClean="0"/>
          </a:p>
          <a:p>
            <a:pPr>
              <a:buFontTx/>
              <a:buChar char="-"/>
            </a:pPr>
            <a:endParaRPr lang="en-AU" dirty="0"/>
          </a:p>
        </p:txBody>
      </p:sp>
    </p:spTree>
    <p:extLst>
      <p:ext uri="{BB962C8B-B14F-4D97-AF65-F5344CB8AC3E}">
        <p14:creationId xmlns:p14="http://schemas.microsoft.com/office/powerpoint/2010/main" val="42547188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013176"/>
            <a:ext cx="8568952" cy="1387624"/>
          </a:xfrm>
        </p:spPr>
        <p:txBody>
          <a:bodyPr/>
          <a:lstStyle/>
          <a:p>
            <a:r>
              <a:rPr lang="en-AU" sz="6600" dirty="0" smtClean="0"/>
              <a:t>Setting in Deadly Unna</a:t>
            </a:r>
            <a:endParaRPr lang="en-AU" sz="6600" dirty="0"/>
          </a:p>
        </p:txBody>
      </p:sp>
      <p:sp>
        <p:nvSpPr>
          <p:cNvPr id="3" name="Content Placeholder 2"/>
          <p:cNvSpPr>
            <a:spLocks noGrp="1"/>
          </p:cNvSpPr>
          <p:nvPr>
            <p:ph idx="1"/>
          </p:nvPr>
        </p:nvSpPr>
        <p:spPr>
          <a:xfrm>
            <a:off x="1187624" y="332656"/>
            <a:ext cx="7467600" cy="4419600"/>
          </a:xfrm>
        </p:spPr>
        <p:txBody>
          <a:bodyPr>
            <a:normAutofit fontScale="92500" lnSpcReduction="20000"/>
          </a:bodyPr>
          <a:lstStyle/>
          <a:p>
            <a:r>
              <a:rPr lang="en-AU" dirty="0" smtClean="0"/>
              <a:t>The novel is set in </a:t>
            </a:r>
            <a:r>
              <a:rPr lang="en-AU" b="1" dirty="0" smtClean="0"/>
              <a:t>recent times </a:t>
            </a:r>
            <a:r>
              <a:rPr lang="en-AU" dirty="0" smtClean="0"/>
              <a:t>on a peninsula in South Australia. </a:t>
            </a:r>
            <a:r>
              <a:rPr lang="en-AU" dirty="0" err="1" smtClean="0"/>
              <a:t>Blacky</a:t>
            </a:r>
            <a:r>
              <a:rPr lang="en-AU" dirty="0" smtClean="0"/>
              <a:t> and his family live in the ‘the Port’ where the whites, or </a:t>
            </a:r>
            <a:r>
              <a:rPr lang="en-AU" dirty="0" err="1" smtClean="0"/>
              <a:t>Goonyas</a:t>
            </a:r>
            <a:r>
              <a:rPr lang="en-AU" dirty="0" smtClean="0"/>
              <a:t>, live. </a:t>
            </a:r>
            <a:r>
              <a:rPr lang="en-AU" dirty="0" err="1" smtClean="0"/>
              <a:t>Dumby</a:t>
            </a:r>
            <a:r>
              <a:rPr lang="en-AU" dirty="0" smtClean="0"/>
              <a:t> lives out at ‘the Point’ with the </a:t>
            </a:r>
            <a:r>
              <a:rPr lang="en-AU" dirty="0" err="1" smtClean="0"/>
              <a:t>Nungas</a:t>
            </a:r>
            <a:r>
              <a:rPr lang="en-AU" dirty="0" smtClean="0"/>
              <a:t>, the Aborigines.</a:t>
            </a:r>
          </a:p>
          <a:p>
            <a:r>
              <a:rPr lang="en-AU" dirty="0" smtClean="0"/>
              <a:t>The Port is a typical sleepy coastal town. In winter, the only action in town is the local football competition; in summer, action revolves around the beach and the stimulus provided by the annual influx of ‘campers’. </a:t>
            </a:r>
          </a:p>
          <a:p>
            <a:r>
              <a:rPr lang="en-AU" dirty="0" smtClean="0"/>
              <a:t>Why could this story have not been set in a city? (</a:t>
            </a:r>
            <a:r>
              <a:rPr lang="en-AU" smtClean="0"/>
              <a:t>4 lines)</a:t>
            </a:r>
            <a:endParaRPr lang="en-AU" dirty="0" smtClean="0"/>
          </a:p>
        </p:txBody>
      </p:sp>
    </p:spTree>
    <p:extLst>
      <p:ext uri="{BB962C8B-B14F-4D97-AF65-F5344CB8AC3E}">
        <p14:creationId xmlns:p14="http://schemas.microsoft.com/office/powerpoint/2010/main" val="121428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Setting</a:t>
            </a:r>
            <a:endParaRPr lang="en-AU" dirty="0"/>
          </a:p>
        </p:txBody>
      </p:sp>
      <p:sp>
        <p:nvSpPr>
          <p:cNvPr id="3" name="Content Placeholder 2"/>
          <p:cNvSpPr>
            <a:spLocks noGrp="1"/>
          </p:cNvSpPr>
          <p:nvPr>
            <p:ph idx="1"/>
          </p:nvPr>
        </p:nvSpPr>
        <p:spPr/>
        <p:txBody>
          <a:bodyPr>
            <a:normAutofit fontScale="70000" lnSpcReduction="20000"/>
          </a:bodyPr>
          <a:lstStyle/>
          <a:p>
            <a:pPr>
              <a:buNone/>
            </a:pPr>
            <a:r>
              <a:rPr lang="en-AU" dirty="0" smtClean="0"/>
              <a:t>Answer the following questions using FULL SENTENCES</a:t>
            </a:r>
          </a:p>
          <a:p>
            <a:pPr marL="514350" indent="-514350">
              <a:buAutoNum type="arabicPeriod"/>
            </a:pPr>
            <a:r>
              <a:rPr lang="en-AU" dirty="0" smtClean="0"/>
              <a:t>On page 3, the town is talking about the Premiership as if it is bigger than the S.A Tidy Towns Competition. What does this say about the Peninsula? (also copy down the quote about the competition)</a:t>
            </a:r>
          </a:p>
          <a:p>
            <a:pPr marL="514350" indent="-514350">
              <a:buAutoNum type="arabicPeriod"/>
            </a:pPr>
            <a:r>
              <a:rPr lang="en-AU" dirty="0" smtClean="0"/>
              <a:t>On page 4, there is mention of an Aboriginal mission. What do you think a mission is?</a:t>
            </a:r>
          </a:p>
          <a:p>
            <a:pPr marL="514350" indent="-514350">
              <a:buAutoNum type="arabicPeriod"/>
            </a:pPr>
            <a:r>
              <a:rPr lang="en-AU" dirty="0" smtClean="0"/>
              <a:t>Do you think that racial discrimination would be more prominent in the Peninsula or Sydney? Explain your response.</a:t>
            </a:r>
          </a:p>
          <a:p>
            <a:pPr marL="514350" indent="-514350">
              <a:buAutoNum type="arabicPeriod"/>
            </a:pPr>
            <a:r>
              <a:rPr lang="en-AU" dirty="0" smtClean="0"/>
              <a:t>As </a:t>
            </a:r>
            <a:r>
              <a:rPr lang="en-AU" dirty="0" err="1" smtClean="0"/>
              <a:t>Blacky</a:t>
            </a:r>
            <a:r>
              <a:rPr lang="en-AU" dirty="0" smtClean="0"/>
              <a:t> went to the Point for </a:t>
            </a:r>
            <a:r>
              <a:rPr lang="en-AU" dirty="0" err="1" smtClean="0"/>
              <a:t>Dumby’s</a:t>
            </a:r>
            <a:r>
              <a:rPr lang="en-AU" dirty="0" smtClean="0"/>
              <a:t> funeral, he noticed several differences between there and his local town. What were the key differences?</a:t>
            </a:r>
          </a:p>
          <a:p>
            <a:pPr marL="514350" indent="-514350">
              <a:buAutoNum type="arabicPeriod"/>
            </a:pPr>
            <a:r>
              <a:rPr lang="en-AU" dirty="0" smtClean="0"/>
              <a:t>Find a quote during chapters 33-35 that shows how </a:t>
            </a:r>
            <a:r>
              <a:rPr lang="en-AU" dirty="0" err="1" smtClean="0"/>
              <a:t>Blacky</a:t>
            </a:r>
            <a:r>
              <a:rPr lang="en-AU" dirty="0" smtClean="0"/>
              <a:t> felt conspicuous (standing out) during his visit to the Point.</a:t>
            </a:r>
          </a:p>
          <a:p>
            <a:pPr marL="514350" indent="-514350">
              <a:buAutoNum type="arabicPeriod"/>
            </a:pPr>
            <a:endParaRPr lang="en-AU" dirty="0" smtClean="0"/>
          </a:p>
          <a:p>
            <a:pPr marL="514350" indent="-514350">
              <a:buAutoNum type="arabicPeriod"/>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257800"/>
            <a:ext cx="7918648" cy="1143000"/>
          </a:xfrm>
        </p:spPr>
        <p:txBody>
          <a:bodyPr/>
          <a:lstStyle/>
          <a:p>
            <a:r>
              <a:rPr lang="en-AU" dirty="0" smtClean="0"/>
              <a:t>Language activities</a:t>
            </a:r>
            <a:endParaRPr lang="en-AU" dirty="0"/>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AU" dirty="0" err="1" smtClean="0"/>
              <a:t>Dumby</a:t>
            </a:r>
            <a:r>
              <a:rPr lang="en-AU" dirty="0" smtClean="0"/>
              <a:t> could of made it big in football.</a:t>
            </a:r>
          </a:p>
          <a:p>
            <a:pPr marL="514350" indent="-514350">
              <a:buAutoNum type="arabicPeriod"/>
            </a:pPr>
            <a:r>
              <a:rPr lang="en-AU" dirty="0" err="1" smtClean="0"/>
              <a:t>Blacky</a:t>
            </a:r>
            <a:r>
              <a:rPr lang="en-AU" dirty="0" smtClean="0"/>
              <a:t> should of tried harder to tackle the thumper.</a:t>
            </a:r>
          </a:p>
          <a:p>
            <a:pPr marL="514350" indent="-514350">
              <a:buAutoNum type="arabicPeriod"/>
            </a:pPr>
            <a:r>
              <a:rPr lang="en-AU" dirty="0" smtClean="0"/>
              <a:t>In the future, </a:t>
            </a:r>
            <a:r>
              <a:rPr lang="en-AU" dirty="0" err="1" smtClean="0"/>
              <a:t>Blacky</a:t>
            </a:r>
            <a:r>
              <a:rPr lang="en-AU" dirty="0" smtClean="0"/>
              <a:t> will of achieved great things.</a:t>
            </a:r>
          </a:p>
          <a:p>
            <a:pPr marL="514350" indent="-514350">
              <a:buAutoNum type="arabicPeriod"/>
            </a:pPr>
            <a:r>
              <a:rPr lang="en-AU" dirty="0" smtClean="0"/>
              <a:t>There is a debate about whether the government should of provided housing missions.</a:t>
            </a:r>
          </a:p>
          <a:p>
            <a:pPr marL="514350" indent="-514350">
              <a:buAutoNum type="arabicPeriod"/>
            </a:pPr>
            <a:r>
              <a:rPr lang="en-AU" dirty="0" smtClean="0"/>
              <a:t>10C will hopefully of enjoyed reading Deadly, Unna.</a:t>
            </a:r>
          </a:p>
          <a:p>
            <a:pPr marL="514350" indent="-514350">
              <a:buAutoNum type="arabicPeriod"/>
            </a:pPr>
            <a:endParaRPr lang="en-AU" dirty="0"/>
          </a:p>
        </p:txBody>
      </p:sp>
    </p:spTree>
    <p:extLst>
      <p:ext uri="{BB962C8B-B14F-4D97-AF65-F5344CB8AC3E}">
        <p14:creationId xmlns:p14="http://schemas.microsoft.com/office/powerpoint/2010/main" val="10485446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Setting</a:t>
            </a:r>
            <a:endParaRPr lang="en-AU" dirty="0"/>
          </a:p>
        </p:txBody>
      </p:sp>
      <p:sp>
        <p:nvSpPr>
          <p:cNvPr id="3" name="Content Placeholder 2"/>
          <p:cNvSpPr>
            <a:spLocks noGrp="1"/>
          </p:cNvSpPr>
          <p:nvPr>
            <p:ph idx="1"/>
          </p:nvPr>
        </p:nvSpPr>
        <p:spPr/>
        <p:txBody>
          <a:bodyPr/>
          <a:lstStyle/>
          <a:p>
            <a:r>
              <a:rPr lang="en-AU" dirty="0" smtClean="0"/>
              <a:t>On the blue print sheets provided, imagine you are the town planner for the Peninsula and the Point. Draw all of the places from question 3 onto the blue print. </a:t>
            </a:r>
          </a:p>
          <a:p>
            <a:r>
              <a:rPr lang="en-AU" dirty="0" smtClean="0"/>
              <a:t>Ensure that you consider the size of each of the landmarks you choose to include. Use a ruler and try to keep it as ‘professional’ as possible!</a:t>
            </a:r>
          </a:p>
          <a:p>
            <a:r>
              <a:rPr lang="en-AU" dirty="0" smtClean="0"/>
              <a:t>Make sure you label each landmark!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Character</a:t>
            </a:r>
            <a:endParaRPr lang="en-AU" dirty="0"/>
          </a:p>
        </p:txBody>
      </p:sp>
      <p:sp>
        <p:nvSpPr>
          <p:cNvPr id="3" name="Content Placeholder 2"/>
          <p:cNvSpPr>
            <a:spLocks noGrp="1"/>
          </p:cNvSpPr>
          <p:nvPr>
            <p:ph idx="1"/>
          </p:nvPr>
        </p:nvSpPr>
        <p:spPr/>
        <p:txBody>
          <a:bodyPr>
            <a:normAutofit fontScale="62500" lnSpcReduction="20000"/>
          </a:bodyPr>
          <a:lstStyle/>
          <a:p>
            <a:pPr>
              <a:buNone/>
            </a:pPr>
            <a:r>
              <a:rPr lang="en-AU" sz="5100" b="1" dirty="0" smtClean="0"/>
              <a:t>Gary Black</a:t>
            </a:r>
          </a:p>
          <a:p>
            <a:r>
              <a:rPr lang="en-AU" dirty="0" smtClean="0"/>
              <a:t/>
            </a:r>
            <a:br>
              <a:rPr lang="en-AU" dirty="0" smtClean="0"/>
            </a:br>
            <a:r>
              <a:rPr lang="en-AU" dirty="0" err="1" smtClean="0"/>
              <a:t>Blacky</a:t>
            </a:r>
            <a:r>
              <a:rPr lang="en-AU" dirty="0" smtClean="0"/>
              <a:t> is a fine narrator — he’s </a:t>
            </a:r>
            <a:r>
              <a:rPr lang="en-AU" b="1" dirty="0" smtClean="0"/>
              <a:t>smart</a:t>
            </a:r>
            <a:r>
              <a:rPr lang="en-AU" dirty="0" smtClean="0"/>
              <a:t> and </a:t>
            </a:r>
            <a:r>
              <a:rPr lang="en-AU" b="1" dirty="0" smtClean="0"/>
              <a:t>articulate</a:t>
            </a:r>
            <a:r>
              <a:rPr lang="en-AU" dirty="0" smtClean="0"/>
              <a:t> (he reads "Increase Your Word Power" in the Reader’s Digest) but also a wholly believable ordinary country kid. There’s also very much a sense that </a:t>
            </a:r>
            <a:r>
              <a:rPr lang="en-AU" dirty="0" err="1" smtClean="0"/>
              <a:t>Blacky</a:t>
            </a:r>
            <a:r>
              <a:rPr lang="en-AU" dirty="0" smtClean="0"/>
              <a:t> is working things out as he goes — working out how the world works, and who he wants to be in that world.</a:t>
            </a:r>
          </a:p>
          <a:p>
            <a:r>
              <a:rPr lang="en-AU" dirty="0" smtClean="0"/>
              <a:t/>
            </a:r>
            <a:br>
              <a:rPr lang="en-AU" dirty="0" smtClean="0"/>
            </a:br>
            <a:r>
              <a:rPr lang="en-AU" dirty="0" smtClean="0"/>
              <a:t>And it’s a world where race counts; </a:t>
            </a:r>
            <a:r>
              <a:rPr lang="en-AU" dirty="0" err="1" smtClean="0"/>
              <a:t>Blacky’s</a:t>
            </a:r>
            <a:r>
              <a:rPr lang="en-AU" dirty="0" smtClean="0"/>
              <a:t> not so naive that he doesn’t know that. Sometimes the difference between the </a:t>
            </a:r>
            <a:r>
              <a:rPr lang="en-AU" dirty="0" err="1" smtClean="0"/>
              <a:t>Goonyas</a:t>
            </a:r>
            <a:r>
              <a:rPr lang="en-AU" dirty="0" smtClean="0"/>
              <a:t> (whites) and the </a:t>
            </a:r>
            <a:r>
              <a:rPr lang="en-AU" dirty="0" err="1" smtClean="0"/>
              <a:t>Nungas</a:t>
            </a:r>
            <a:r>
              <a:rPr lang="en-AU" dirty="0" smtClean="0"/>
              <a:t> is as uncomplicated as the way they play football — "buggerising around on them flanks" rather than "up the guts every time you get that ball" — or the fact that according to </a:t>
            </a:r>
            <a:r>
              <a:rPr lang="en-AU" dirty="0" err="1" smtClean="0"/>
              <a:t>Dumby</a:t>
            </a:r>
            <a:r>
              <a:rPr lang="en-AU" dirty="0" smtClean="0"/>
              <a:t>, everyone at the Point is "me cousin, </a:t>
            </a:r>
            <a:r>
              <a:rPr lang="en-AU" dirty="0" err="1" smtClean="0"/>
              <a:t>unna</a:t>
            </a:r>
            <a:r>
              <a:rPr lang="en-AU" dirty="0" smtClean="0"/>
              <a:t>?". But it goes beyond that, too — there’s the racist jokes in the front bar of the pub (the </a:t>
            </a:r>
            <a:r>
              <a:rPr lang="en-AU" dirty="0" err="1" smtClean="0"/>
              <a:t>Nungas</a:t>
            </a:r>
            <a:r>
              <a:rPr lang="en-AU" dirty="0" smtClean="0"/>
              <a:t> stick to the back bar) that </a:t>
            </a:r>
            <a:r>
              <a:rPr lang="en-AU" dirty="0" err="1" smtClean="0"/>
              <a:t>Blacky</a:t>
            </a:r>
            <a:r>
              <a:rPr lang="en-AU" dirty="0" smtClean="0"/>
              <a:t> laughed at himself</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Gary Black</a:t>
            </a:r>
            <a:endParaRPr lang="en-AU" dirty="0"/>
          </a:p>
        </p:txBody>
      </p:sp>
      <p:sp>
        <p:nvSpPr>
          <p:cNvPr id="3" name="Content Placeholder 2"/>
          <p:cNvSpPr>
            <a:spLocks noGrp="1"/>
          </p:cNvSpPr>
          <p:nvPr>
            <p:ph idx="1"/>
          </p:nvPr>
        </p:nvSpPr>
        <p:spPr/>
        <p:txBody>
          <a:bodyPr>
            <a:noAutofit/>
          </a:bodyPr>
          <a:lstStyle/>
          <a:p>
            <a:pPr>
              <a:buNone/>
            </a:pPr>
            <a:r>
              <a:rPr lang="en-AU" sz="1800" b="1" dirty="0" smtClean="0"/>
              <a:t>Answer the following questions using FULL SENTENCES</a:t>
            </a:r>
          </a:p>
          <a:p>
            <a:pPr marL="514350" indent="-514350">
              <a:buAutoNum type="arabicPeriod"/>
            </a:pPr>
            <a:r>
              <a:rPr lang="en-AU" sz="1800" dirty="0" smtClean="0"/>
              <a:t>Describe the character of </a:t>
            </a:r>
            <a:r>
              <a:rPr lang="en-AU" sz="1800" dirty="0" err="1" smtClean="0"/>
              <a:t>Blacky</a:t>
            </a:r>
            <a:r>
              <a:rPr lang="en-AU" sz="1800" dirty="0" smtClean="0"/>
              <a:t> (you could include friends, family, personal qualities)</a:t>
            </a:r>
          </a:p>
          <a:p>
            <a:pPr marL="514350" indent="-514350">
              <a:buAutoNum type="arabicPeriod"/>
            </a:pPr>
            <a:r>
              <a:rPr lang="en-AU" sz="1800" dirty="0" err="1" smtClean="0"/>
              <a:t>Blacky</a:t>
            </a:r>
            <a:r>
              <a:rPr lang="en-AU" sz="1800" dirty="0" smtClean="0"/>
              <a:t> is described as smart and articulate. How is this shown in the novel? Provide at least two examples.</a:t>
            </a:r>
          </a:p>
          <a:p>
            <a:pPr marL="514350" indent="-514350">
              <a:buAutoNum type="arabicPeriod"/>
            </a:pPr>
            <a:r>
              <a:rPr lang="en-AU" sz="1800" dirty="0" smtClean="0"/>
              <a:t>Why would the composer choose to make the main character smart and articulate?</a:t>
            </a:r>
          </a:p>
          <a:p>
            <a:pPr marL="514350" indent="-514350">
              <a:buAutoNum type="arabicPeriod"/>
            </a:pPr>
            <a:r>
              <a:rPr lang="en-AU" sz="1800" dirty="0" err="1" smtClean="0"/>
              <a:t>Blacky</a:t>
            </a:r>
            <a:r>
              <a:rPr lang="en-AU" sz="1800" dirty="0" smtClean="0"/>
              <a:t>, at times, is an extremely </a:t>
            </a:r>
            <a:r>
              <a:rPr lang="en-AU" sz="1800" b="1" dirty="0" smtClean="0"/>
              <a:t>naive</a:t>
            </a:r>
            <a:r>
              <a:rPr lang="en-AU" sz="1800" dirty="0" smtClean="0"/>
              <a:t> character. What does this mean?</a:t>
            </a:r>
          </a:p>
          <a:p>
            <a:pPr marL="514350" indent="-514350">
              <a:buAutoNum type="arabicPeriod"/>
            </a:pPr>
            <a:r>
              <a:rPr lang="en-AU" sz="1800" dirty="0" smtClean="0"/>
              <a:t>Identify one time where </a:t>
            </a:r>
            <a:r>
              <a:rPr lang="en-AU" sz="1800" dirty="0" err="1" smtClean="0"/>
              <a:t>Blacky</a:t>
            </a:r>
            <a:r>
              <a:rPr lang="en-AU" sz="1800" dirty="0" smtClean="0"/>
              <a:t> is shown to be a </a:t>
            </a:r>
            <a:r>
              <a:rPr lang="en-AU" sz="1800" b="1" dirty="0" smtClean="0"/>
              <a:t>naive</a:t>
            </a:r>
            <a:r>
              <a:rPr lang="en-AU" sz="1800" dirty="0" smtClean="0"/>
              <a:t> character.</a:t>
            </a:r>
          </a:p>
          <a:p>
            <a:pPr marL="514350" indent="-514350">
              <a:buAutoNum type="arabicPeriod"/>
            </a:pPr>
            <a:r>
              <a:rPr lang="en-AU" sz="1800" dirty="0" smtClean="0"/>
              <a:t>Why would the composer choose to make the main character naive?</a:t>
            </a:r>
          </a:p>
          <a:p>
            <a:pPr marL="514350" indent="-514350">
              <a:buAutoNum type="arabicPeriod"/>
            </a:pPr>
            <a:r>
              <a:rPr lang="en-AU" sz="1800" dirty="0" err="1" smtClean="0"/>
              <a:t>Blacky</a:t>
            </a:r>
            <a:r>
              <a:rPr lang="en-AU" sz="1800" dirty="0" smtClean="0"/>
              <a:t> learns many lessons during the course of the novel. Write a list of lessons that </a:t>
            </a:r>
            <a:r>
              <a:rPr lang="en-AU" sz="1800" dirty="0" err="1" smtClean="0"/>
              <a:t>Blacky</a:t>
            </a:r>
            <a:r>
              <a:rPr lang="en-AU" sz="1800" dirty="0" smtClean="0"/>
              <a:t> learns.</a:t>
            </a:r>
          </a:p>
          <a:p>
            <a:pPr marL="514350" indent="-514350">
              <a:buAutoNum type="arabicPeriod"/>
            </a:pPr>
            <a:r>
              <a:rPr lang="en-AU" sz="1800" dirty="0" smtClean="0"/>
              <a:t>Why do you think it was important to have the main character of Deadly Unna learn ‘life lessons’ in the novel? What was Gwynne really trying to achieve here?</a:t>
            </a:r>
            <a:endParaRPr lang="en-AU"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Gary Black</a:t>
            </a:r>
            <a:endParaRPr lang="en-AU" dirty="0"/>
          </a:p>
        </p:txBody>
      </p:sp>
      <p:sp>
        <p:nvSpPr>
          <p:cNvPr id="3" name="Content Placeholder 2"/>
          <p:cNvSpPr>
            <a:spLocks noGrp="1"/>
          </p:cNvSpPr>
          <p:nvPr>
            <p:ph idx="1"/>
          </p:nvPr>
        </p:nvSpPr>
        <p:spPr/>
        <p:txBody>
          <a:bodyPr/>
          <a:lstStyle/>
          <a:p>
            <a:r>
              <a:rPr lang="en-AU" dirty="0" smtClean="0"/>
              <a:t>SUMMARY</a:t>
            </a:r>
          </a:p>
          <a:p>
            <a:r>
              <a:rPr lang="en-AU" dirty="0" smtClean="0"/>
              <a:t>Smart and articulate</a:t>
            </a:r>
          </a:p>
          <a:p>
            <a:r>
              <a:rPr lang="en-AU" dirty="0" smtClean="0"/>
              <a:t>Naïve</a:t>
            </a:r>
          </a:p>
          <a:p>
            <a:r>
              <a:rPr lang="en-AU" dirty="0" smtClean="0"/>
              <a:t>Learns life lessons</a:t>
            </a:r>
            <a:endParaRPr lang="en-AU" dirty="0"/>
          </a:p>
        </p:txBody>
      </p:sp>
    </p:spTree>
    <p:extLst>
      <p:ext uri="{BB962C8B-B14F-4D97-AF65-F5344CB8AC3E}">
        <p14:creationId xmlns:p14="http://schemas.microsoft.com/office/powerpoint/2010/main" val="3349096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6600" dirty="0" smtClean="0"/>
              <a:t>Extended Response</a:t>
            </a:r>
            <a:endParaRPr lang="en-AU" sz="6600" dirty="0"/>
          </a:p>
        </p:txBody>
      </p:sp>
      <p:sp>
        <p:nvSpPr>
          <p:cNvPr id="3" name="Content Placeholder 2"/>
          <p:cNvSpPr>
            <a:spLocks noGrp="1"/>
          </p:cNvSpPr>
          <p:nvPr>
            <p:ph idx="1"/>
          </p:nvPr>
        </p:nvSpPr>
        <p:spPr/>
        <p:txBody>
          <a:bodyPr/>
          <a:lstStyle/>
          <a:p>
            <a:endParaRPr lang="en-AU" dirty="0" smtClean="0"/>
          </a:p>
          <a:p>
            <a:endParaRPr lang="en-AU" dirty="0" smtClean="0"/>
          </a:p>
          <a:p>
            <a:endParaRPr lang="en-AU" dirty="0" smtClean="0"/>
          </a:p>
          <a:p>
            <a:pPr>
              <a:buNone/>
            </a:pPr>
            <a:r>
              <a:rPr lang="en-AU" dirty="0" smtClean="0"/>
              <a:t>	How does Phillip Gwynne use the technique of character in Deadly Unna to explore the theme of racial prejudice?</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Plot</a:t>
            </a:r>
            <a:endParaRPr lang="en-AU" dirty="0"/>
          </a:p>
        </p:txBody>
      </p:sp>
      <p:sp>
        <p:nvSpPr>
          <p:cNvPr id="3" name="Content Placeholder 2"/>
          <p:cNvSpPr>
            <a:spLocks noGrp="1"/>
          </p:cNvSpPr>
          <p:nvPr>
            <p:ph idx="1"/>
          </p:nvPr>
        </p:nvSpPr>
        <p:spPr/>
        <p:txBody>
          <a:bodyPr>
            <a:normAutofit lnSpcReduction="10000"/>
          </a:bodyPr>
          <a:lstStyle/>
          <a:p>
            <a:r>
              <a:rPr lang="en-AU" dirty="0" smtClean="0"/>
              <a:t>The plot of a story is the series of particular events that occur in a particular order. When discussing plot, it is traditional to only address those events that significantly contribute to the overall theme or idea of the story.</a:t>
            </a:r>
          </a:p>
          <a:p>
            <a:r>
              <a:rPr lang="en-AU" dirty="0" smtClean="0"/>
              <a:t>For example, when discussing the ‘plot’ of your life, you might address events such as starting school or making particular friends, not your walk to the shops (unless something VERY significant happened on the </a:t>
            </a:r>
            <a:r>
              <a:rPr lang="en-AU" dirty="0" err="1" smtClean="0"/>
              <a:t>way:P</a:t>
            </a:r>
            <a:r>
              <a:rPr lang="en-AU" dirty="0" smtClean="0"/>
              <a:t>)</a:t>
            </a:r>
            <a:endParaRPr lang="en-AU" dirty="0"/>
          </a:p>
        </p:txBody>
      </p:sp>
    </p:spTree>
    <p:extLst>
      <p:ext uri="{BB962C8B-B14F-4D97-AF65-F5344CB8AC3E}">
        <p14:creationId xmlns:p14="http://schemas.microsoft.com/office/powerpoint/2010/main" val="281291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04664"/>
            <a:ext cx="7239000" cy="1143000"/>
          </a:xfrm>
        </p:spPr>
        <p:txBody>
          <a:bodyPr/>
          <a:lstStyle/>
          <a:p>
            <a:r>
              <a:rPr lang="en-AU" sz="6000" dirty="0" smtClean="0"/>
              <a:t>Using full sentences…</a:t>
            </a:r>
            <a:endParaRPr lang="en-AU" sz="6000" dirty="0"/>
          </a:p>
        </p:txBody>
      </p:sp>
      <p:sp>
        <p:nvSpPr>
          <p:cNvPr id="3" name="Content Placeholder 2"/>
          <p:cNvSpPr>
            <a:spLocks noGrp="1"/>
          </p:cNvSpPr>
          <p:nvPr>
            <p:ph idx="1"/>
          </p:nvPr>
        </p:nvSpPr>
        <p:spPr>
          <a:xfrm>
            <a:off x="1043608" y="1844824"/>
            <a:ext cx="7467600" cy="4419600"/>
          </a:xfrm>
        </p:spPr>
        <p:txBody>
          <a:bodyPr/>
          <a:lstStyle/>
          <a:p>
            <a:pPr marL="0" indent="0">
              <a:buNone/>
            </a:pPr>
            <a:r>
              <a:rPr lang="en-AU" dirty="0" smtClean="0"/>
              <a:t>Let’s take a look at question 1.</a:t>
            </a:r>
          </a:p>
          <a:p>
            <a:pPr marL="514350" indent="-514350">
              <a:buAutoNum type="arabicPeriod"/>
            </a:pPr>
            <a:r>
              <a:rPr lang="en-AU" dirty="0" smtClean="0"/>
              <a:t>Who is Mr Robertson?</a:t>
            </a:r>
          </a:p>
          <a:p>
            <a:pPr marL="514350" indent="-514350">
              <a:buAutoNum type="alphaLcPeriod"/>
            </a:pPr>
            <a:r>
              <a:rPr lang="en-AU" dirty="0" smtClean="0"/>
              <a:t>Gary’s coach.</a:t>
            </a:r>
          </a:p>
          <a:p>
            <a:pPr marL="514350" indent="-514350">
              <a:buAutoNum type="alphaLcPeriod"/>
            </a:pPr>
            <a:r>
              <a:rPr lang="en-AU" dirty="0" smtClean="0"/>
              <a:t>He is Gary’s coach.</a:t>
            </a:r>
          </a:p>
          <a:p>
            <a:pPr marL="514350" indent="-514350">
              <a:buAutoNum type="alphaLcPeriod"/>
            </a:pPr>
            <a:r>
              <a:rPr lang="en-AU" dirty="0" smtClean="0"/>
              <a:t>Mr Robertson is Gary’s football coach.</a:t>
            </a:r>
          </a:p>
          <a:p>
            <a:pPr marL="0" indent="0">
              <a:buNone/>
            </a:pPr>
            <a:r>
              <a:rPr lang="en-AU" dirty="0" smtClean="0"/>
              <a:t>Remember to:</a:t>
            </a:r>
          </a:p>
          <a:p>
            <a:pPr>
              <a:buFontTx/>
              <a:buChar char="-"/>
            </a:pPr>
            <a:r>
              <a:rPr lang="en-AU" dirty="0" smtClean="0"/>
              <a:t>Use the question in your response.</a:t>
            </a:r>
          </a:p>
          <a:p>
            <a:pPr>
              <a:buFontTx/>
              <a:buChar char="-"/>
            </a:pPr>
            <a:r>
              <a:rPr lang="en-AU" dirty="0" smtClean="0"/>
              <a:t>Include as much detail as possible!</a:t>
            </a:r>
          </a:p>
          <a:p>
            <a:pPr marL="0" indent="0">
              <a:buNone/>
            </a:pPr>
            <a:endParaRPr lang="en-AU" dirty="0" smtClean="0"/>
          </a:p>
        </p:txBody>
      </p:sp>
    </p:spTree>
    <p:extLst>
      <p:ext uri="{BB962C8B-B14F-4D97-AF65-F5344CB8AC3E}">
        <p14:creationId xmlns:p14="http://schemas.microsoft.com/office/powerpoint/2010/main" val="14826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b="1" u="sng" dirty="0" smtClean="0"/>
              <a:t>My life plot</a:t>
            </a:r>
          </a:p>
          <a:p>
            <a:r>
              <a:rPr lang="en-AU" dirty="0" smtClean="0"/>
              <a:t>Complete the table below in your books. Make sure you choose events from your life that are significant! (minimum three events)</a:t>
            </a:r>
          </a:p>
          <a:p>
            <a:endParaRPr lang="en-AU" dirty="0"/>
          </a:p>
        </p:txBody>
      </p:sp>
      <p:graphicFrame>
        <p:nvGraphicFramePr>
          <p:cNvPr id="4" name="Table 3"/>
          <p:cNvGraphicFramePr>
            <a:graphicFrameLocks noGrp="1"/>
          </p:cNvGraphicFramePr>
          <p:nvPr>
            <p:extLst>
              <p:ext uri="{D42A27DB-BD31-4B8C-83A1-F6EECF244321}">
                <p14:modId xmlns:p14="http://schemas.microsoft.com/office/powerpoint/2010/main" val="2164237335"/>
              </p:ext>
            </p:extLst>
          </p:nvPr>
        </p:nvGraphicFramePr>
        <p:xfrm>
          <a:off x="899592" y="2852936"/>
          <a:ext cx="7776864" cy="3139443"/>
        </p:xfrm>
        <a:graphic>
          <a:graphicData uri="http://schemas.openxmlformats.org/drawingml/2006/table">
            <a:tbl>
              <a:tblPr firstRow="1" bandRow="1">
                <a:tableStyleId>{5C22544A-7EE6-4342-B048-85BDC9FD1C3A}</a:tableStyleId>
              </a:tblPr>
              <a:tblGrid>
                <a:gridCol w="2592288"/>
                <a:gridCol w="2376264"/>
                <a:gridCol w="2808312"/>
              </a:tblGrid>
              <a:tr h="741681">
                <a:tc>
                  <a:txBody>
                    <a:bodyPr/>
                    <a:lstStyle/>
                    <a:p>
                      <a:r>
                        <a:rPr lang="en-AU" dirty="0" smtClean="0"/>
                        <a:t>Description of Event</a:t>
                      </a:r>
                      <a:endParaRPr lang="en-AU" dirty="0"/>
                    </a:p>
                  </a:txBody>
                  <a:tcPr/>
                </a:tc>
                <a:tc>
                  <a:txBody>
                    <a:bodyPr/>
                    <a:lstStyle/>
                    <a:p>
                      <a:r>
                        <a:rPr lang="en-AU" dirty="0" smtClean="0"/>
                        <a:t>When it occurred (year, how old you were)</a:t>
                      </a:r>
                      <a:endParaRPr lang="en-AU" dirty="0"/>
                    </a:p>
                  </a:txBody>
                  <a:tcPr/>
                </a:tc>
                <a:tc>
                  <a:txBody>
                    <a:bodyPr/>
                    <a:lstStyle/>
                    <a:p>
                      <a:r>
                        <a:rPr lang="en-AU" dirty="0" smtClean="0"/>
                        <a:t>Discuss why this event is significant to your life</a:t>
                      </a:r>
                      <a:endParaRPr lang="en-AU" dirty="0"/>
                    </a:p>
                  </a:txBody>
                  <a:tcPr/>
                </a:tc>
              </a:tr>
              <a:tr h="741681">
                <a:tc>
                  <a:txBody>
                    <a:bodyPr/>
                    <a:lstStyle/>
                    <a:p>
                      <a:endParaRPr lang="en-AU"/>
                    </a:p>
                  </a:txBody>
                  <a:tcPr/>
                </a:tc>
                <a:tc>
                  <a:txBody>
                    <a:bodyPr/>
                    <a:lstStyle/>
                    <a:p>
                      <a:endParaRPr lang="en-AU"/>
                    </a:p>
                  </a:txBody>
                  <a:tcPr/>
                </a:tc>
                <a:tc>
                  <a:txBody>
                    <a:bodyPr/>
                    <a:lstStyle/>
                    <a:p>
                      <a:endParaRPr lang="en-AU"/>
                    </a:p>
                  </a:txBody>
                  <a:tcPr/>
                </a:tc>
              </a:tr>
              <a:tr h="741681">
                <a:tc>
                  <a:txBody>
                    <a:bodyPr/>
                    <a:lstStyle/>
                    <a:p>
                      <a:endParaRPr lang="en-AU"/>
                    </a:p>
                  </a:txBody>
                  <a:tcPr/>
                </a:tc>
                <a:tc>
                  <a:txBody>
                    <a:bodyPr/>
                    <a:lstStyle/>
                    <a:p>
                      <a:endParaRPr lang="en-AU"/>
                    </a:p>
                  </a:txBody>
                  <a:tcPr/>
                </a:tc>
                <a:tc>
                  <a:txBody>
                    <a:bodyPr/>
                    <a:lstStyle/>
                    <a:p>
                      <a:endParaRPr lang="en-AU"/>
                    </a:p>
                  </a:txBody>
                  <a:tcPr/>
                </a:tc>
              </a:tr>
              <a:tr h="741681">
                <a:tc>
                  <a:txBody>
                    <a:bodyPr/>
                    <a:lstStyle/>
                    <a:p>
                      <a:endParaRPr lang="en-AU"/>
                    </a:p>
                  </a:txBody>
                  <a:tcPr/>
                </a:tc>
                <a:tc>
                  <a:txBody>
                    <a:bodyPr/>
                    <a:lstStyle/>
                    <a:p>
                      <a:endParaRPr lang="en-AU"/>
                    </a:p>
                  </a:txBody>
                  <a:tcPr/>
                </a:tc>
                <a:tc>
                  <a:txBody>
                    <a:bodyPr/>
                    <a:lstStyle/>
                    <a:p>
                      <a:endParaRPr lang="en-AU" dirty="0"/>
                    </a:p>
                  </a:txBody>
                  <a:tcPr/>
                </a:tc>
              </a:tr>
            </a:tbl>
          </a:graphicData>
        </a:graphic>
      </p:graphicFrame>
      <p:sp>
        <p:nvSpPr>
          <p:cNvPr id="2" name="Title 1"/>
          <p:cNvSpPr>
            <a:spLocks noGrp="1"/>
          </p:cNvSpPr>
          <p:nvPr>
            <p:ph type="title"/>
          </p:nvPr>
        </p:nvSpPr>
        <p:spPr>
          <a:xfrm>
            <a:off x="1259632" y="5589240"/>
            <a:ext cx="7239000" cy="1143000"/>
          </a:xfrm>
        </p:spPr>
        <p:txBody>
          <a:bodyPr/>
          <a:lstStyle/>
          <a:p>
            <a:r>
              <a:rPr lang="en-AU" dirty="0" smtClean="0"/>
              <a:t>Plot</a:t>
            </a:r>
            <a:endParaRPr lang="en-AU" dirty="0"/>
          </a:p>
        </p:txBody>
      </p:sp>
    </p:spTree>
    <p:extLst>
      <p:ext uri="{BB962C8B-B14F-4D97-AF65-F5344CB8AC3E}">
        <p14:creationId xmlns:p14="http://schemas.microsoft.com/office/powerpoint/2010/main" val="15989371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Plot</a:t>
            </a:r>
            <a:endParaRPr lang="en-AU" dirty="0"/>
          </a:p>
        </p:txBody>
      </p:sp>
      <p:sp>
        <p:nvSpPr>
          <p:cNvPr id="3" name="Content Placeholder 2"/>
          <p:cNvSpPr>
            <a:spLocks noGrp="1"/>
          </p:cNvSpPr>
          <p:nvPr>
            <p:ph idx="1"/>
          </p:nvPr>
        </p:nvSpPr>
        <p:spPr/>
        <p:txBody>
          <a:bodyPr/>
          <a:lstStyle/>
          <a:p>
            <a:pPr>
              <a:buNone/>
            </a:pPr>
            <a:r>
              <a:rPr lang="en-AU" dirty="0" smtClean="0"/>
              <a:t>There are many events in Deadly, Unna? that help Gwynne explore the theme of racial discrimination. </a:t>
            </a:r>
          </a:p>
          <a:p>
            <a:pPr marL="514350" indent="-514350">
              <a:buAutoNum type="arabicPeriod"/>
            </a:pPr>
            <a:r>
              <a:rPr lang="en-AU" dirty="0" smtClean="0"/>
              <a:t>Write a list of 5 important events that occur in the novel that allow Gwynne to explore this thematic concern.</a:t>
            </a:r>
          </a:p>
          <a:p>
            <a:pPr marL="514350" indent="-514350">
              <a:buAutoNum type="arabicPeriod"/>
            </a:pPr>
            <a:r>
              <a:rPr lang="en-AU" dirty="0" smtClean="0"/>
              <a:t>Choose one of these events. What would have happened if this event did NOT occur?</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Plot</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Gwynne is also very clever with using more subtle events that allow racial discrimination to be explored. For example, the beginning of </a:t>
            </a:r>
            <a:r>
              <a:rPr lang="en-AU" dirty="0" err="1" smtClean="0"/>
              <a:t>Blacky's</a:t>
            </a:r>
            <a:r>
              <a:rPr lang="en-AU" dirty="0" smtClean="0"/>
              <a:t> awareness was when he was sitting in the shed with Clarence, and noticed a racist comment in graffiti on the wall above Clarence. </a:t>
            </a:r>
          </a:p>
          <a:p>
            <a:r>
              <a:rPr lang="en-AU" dirty="0" smtClean="0"/>
              <a:t>"BOONGS PISS OFF" Page121. </a:t>
            </a:r>
          </a:p>
          <a:p>
            <a:r>
              <a:rPr lang="en-AU" dirty="0" err="1" smtClean="0"/>
              <a:t>Blacky</a:t>
            </a:r>
            <a:r>
              <a:rPr lang="en-AU" dirty="0" smtClean="0"/>
              <a:t> begins to develop awareness of the racial prejudice of his town by reacting uncomfortable and guilty while with Clarence sitting under the sign. </a:t>
            </a:r>
          </a:p>
          <a:p>
            <a:r>
              <a:rPr lang="en-AU" dirty="0" smtClean="0"/>
              <a:t>The next incident where </a:t>
            </a:r>
            <a:r>
              <a:rPr lang="en-AU" dirty="0" err="1" smtClean="0"/>
              <a:t>Blacky</a:t>
            </a:r>
            <a:r>
              <a:rPr lang="en-AU" dirty="0" smtClean="0"/>
              <a:t> experienced racism was when Mark Arks had received the B.O.G trophy instead of </a:t>
            </a:r>
            <a:r>
              <a:rPr lang="en-AU" dirty="0" err="1" smtClean="0"/>
              <a:t>Dumby</a:t>
            </a:r>
            <a:r>
              <a:rPr lang="en-AU" dirty="0" smtClean="0"/>
              <a:t>. </a:t>
            </a:r>
          </a:p>
          <a:p>
            <a:r>
              <a:rPr lang="en-AU" dirty="0" smtClean="0"/>
              <a:t>"Mark Arks getting B.O.G. It's bullshit. That's </a:t>
            </a:r>
            <a:r>
              <a:rPr lang="en-AU" dirty="0" err="1" smtClean="0"/>
              <a:t>Dumby's</a:t>
            </a:r>
            <a:r>
              <a:rPr lang="en-AU" dirty="0" smtClean="0"/>
              <a:t> Trophy." Page133. </a:t>
            </a:r>
            <a:r>
              <a:rPr lang="en-AU" dirty="0" err="1" smtClean="0"/>
              <a:t>Blacky</a:t>
            </a:r>
            <a:r>
              <a:rPr lang="en-AU" dirty="0" smtClean="0"/>
              <a:t> reacted by running outside with a lot of anger building inside of him and told anyone who was in his way to 'Piss Off'. </a:t>
            </a:r>
            <a:r>
              <a:rPr lang="en-AU" dirty="0" err="1" smtClean="0"/>
              <a:t>Blacky</a:t>
            </a:r>
            <a:r>
              <a:rPr lang="en-AU" dirty="0" smtClean="0"/>
              <a:t> realized how racist his town was against the </a:t>
            </a:r>
            <a:r>
              <a:rPr lang="en-AU" dirty="0" err="1" smtClean="0"/>
              <a:t>Nungas</a:t>
            </a:r>
            <a:r>
              <a:rPr lang="en-AU" dirty="0" smtClean="0"/>
              <a:t>. This was the turning point of </a:t>
            </a:r>
            <a:r>
              <a:rPr lang="en-AU" dirty="0" err="1" smtClean="0"/>
              <a:t>Blacky's</a:t>
            </a:r>
            <a:r>
              <a:rPr lang="en-AU" dirty="0" smtClean="0"/>
              <a:t> view of the town. </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Plot</a:t>
            </a:r>
            <a:endParaRPr lang="en-AU" dirty="0"/>
          </a:p>
        </p:txBody>
      </p:sp>
      <p:sp>
        <p:nvSpPr>
          <p:cNvPr id="3" name="Content Placeholder 2"/>
          <p:cNvSpPr>
            <a:spLocks noGrp="1"/>
          </p:cNvSpPr>
          <p:nvPr>
            <p:ph idx="1"/>
          </p:nvPr>
        </p:nvSpPr>
        <p:spPr/>
        <p:txBody>
          <a:bodyPr>
            <a:normAutofit fontScale="62500" lnSpcReduction="20000"/>
          </a:bodyPr>
          <a:lstStyle/>
          <a:p>
            <a:r>
              <a:rPr lang="en-AU" dirty="0" err="1" smtClean="0"/>
              <a:t>Blacky</a:t>
            </a:r>
            <a:r>
              <a:rPr lang="en-AU" dirty="0" smtClean="0"/>
              <a:t> realized how much the </a:t>
            </a:r>
            <a:r>
              <a:rPr lang="en-AU" dirty="0" err="1" smtClean="0"/>
              <a:t>Goonyas</a:t>
            </a:r>
            <a:r>
              <a:rPr lang="en-AU" dirty="0" smtClean="0"/>
              <a:t> in his town hated the </a:t>
            </a:r>
            <a:r>
              <a:rPr lang="en-AU" dirty="0" err="1" smtClean="0"/>
              <a:t>Nungas</a:t>
            </a:r>
            <a:r>
              <a:rPr lang="en-AU" dirty="0" smtClean="0"/>
              <a:t>. When </a:t>
            </a:r>
            <a:r>
              <a:rPr lang="en-AU" dirty="0" err="1" smtClean="0"/>
              <a:t>Blacky</a:t>
            </a:r>
            <a:r>
              <a:rPr lang="en-AU" dirty="0" smtClean="0"/>
              <a:t> told Pickles and Darcy about </a:t>
            </a:r>
            <a:r>
              <a:rPr lang="en-AU" dirty="0" err="1" smtClean="0"/>
              <a:t>Dumby</a:t>
            </a:r>
            <a:r>
              <a:rPr lang="en-AU" dirty="0" smtClean="0"/>
              <a:t> funeral both of them thought he deserved to die. </a:t>
            </a:r>
          </a:p>
          <a:p>
            <a:r>
              <a:rPr lang="en-AU" dirty="0" smtClean="0"/>
              <a:t>"The old man reckons he got what he deserved." "Yeah" Page206. </a:t>
            </a:r>
          </a:p>
          <a:p>
            <a:r>
              <a:rPr lang="en-AU" dirty="0" err="1" smtClean="0"/>
              <a:t>Blacky</a:t>
            </a:r>
            <a:r>
              <a:rPr lang="en-AU" dirty="0" smtClean="0"/>
              <a:t> saw that his friends didn't care for any </a:t>
            </a:r>
            <a:r>
              <a:rPr lang="en-AU" dirty="0" err="1" smtClean="0"/>
              <a:t>Nungas</a:t>
            </a:r>
            <a:r>
              <a:rPr lang="en-AU" dirty="0" smtClean="0"/>
              <a:t> and decided to go to </a:t>
            </a:r>
            <a:r>
              <a:rPr lang="en-AU" dirty="0" err="1" smtClean="0"/>
              <a:t>Dumby's</a:t>
            </a:r>
            <a:r>
              <a:rPr lang="en-AU" dirty="0" smtClean="0"/>
              <a:t> funeral to show respect. The next event was when </a:t>
            </a:r>
            <a:r>
              <a:rPr lang="en-AU" dirty="0" err="1" smtClean="0"/>
              <a:t>Blacky</a:t>
            </a:r>
            <a:r>
              <a:rPr lang="en-AU" dirty="0" smtClean="0"/>
              <a:t> stood up to his father for painting over all the "BOONGS PISS OFF" signs. It was like </a:t>
            </a:r>
            <a:r>
              <a:rPr lang="en-AU" dirty="0" err="1" smtClean="0"/>
              <a:t>Blacky's</a:t>
            </a:r>
            <a:r>
              <a:rPr lang="en-AU" dirty="0" smtClean="0"/>
              <a:t> father wanted the sign on his shed. </a:t>
            </a:r>
          </a:p>
          <a:p>
            <a:r>
              <a:rPr lang="en-AU" dirty="0" smtClean="0"/>
              <a:t>"ARE YOU OUT OFF YOUR FUCKING MIND?" Page264. </a:t>
            </a:r>
          </a:p>
          <a:p>
            <a:r>
              <a:rPr lang="en-AU" dirty="0" err="1" smtClean="0"/>
              <a:t>Blacky</a:t>
            </a:r>
            <a:r>
              <a:rPr lang="en-AU" dirty="0" smtClean="0"/>
              <a:t> reacted by saying "I can't put it back" when his father asked him to repaint the sign back. </a:t>
            </a:r>
            <a:r>
              <a:rPr lang="en-AU" dirty="0" err="1" smtClean="0"/>
              <a:t>Blacky</a:t>
            </a:r>
            <a:r>
              <a:rPr lang="en-AU" dirty="0" smtClean="0"/>
              <a:t> at the end of this incident developed awareness that his friends, family and town were all racist. </a:t>
            </a:r>
          </a:p>
          <a:p>
            <a:r>
              <a:rPr lang="en-AU" dirty="0" err="1" smtClean="0"/>
              <a:t>Blacky</a:t>
            </a:r>
            <a:r>
              <a:rPr lang="en-AU" dirty="0" smtClean="0"/>
              <a:t> may not have been aware of the racial prejudice around him at the start. But when we read on, </a:t>
            </a:r>
            <a:r>
              <a:rPr lang="en-AU" dirty="0" err="1" smtClean="0"/>
              <a:t>Blacky</a:t>
            </a:r>
            <a:r>
              <a:rPr lang="en-AU" dirty="0" smtClean="0"/>
              <a:t> starts a good relationship with the </a:t>
            </a:r>
            <a:r>
              <a:rPr lang="en-AU" dirty="0" err="1" smtClean="0"/>
              <a:t>Nungas</a:t>
            </a:r>
            <a:r>
              <a:rPr lang="en-AU" dirty="0" smtClean="0"/>
              <a:t> and he realizes the racism against the </a:t>
            </a:r>
            <a:r>
              <a:rPr lang="en-AU" dirty="0" err="1" smtClean="0"/>
              <a:t>Goonyas</a:t>
            </a:r>
            <a:r>
              <a:rPr lang="en-AU" dirty="0" smtClean="0"/>
              <a:t> and </a:t>
            </a:r>
            <a:r>
              <a:rPr lang="en-AU" dirty="0" err="1" smtClean="0"/>
              <a:t>Nungas</a:t>
            </a:r>
            <a:r>
              <a:rPr lang="en-AU" dirty="0" smtClean="0"/>
              <a:t>. At the end of the book </a:t>
            </a:r>
            <a:r>
              <a:rPr lang="en-AU" dirty="0" err="1" smtClean="0"/>
              <a:t>Blacky</a:t>
            </a:r>
            <a:r>
              <a:rPr lang="en-AU" dirty="0" smtClean="0"/>
              <a:t> reactions to the racist comment/incidents showed how much he develop awareness of the racism around him. </a:t>
            </a:r>
          </a:p>
          <a:p>
            <a:endParaRPr lang="en-A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Plot</a:t>
            </a:r>
            <a:endParaRPr lang="en-AU" dirty="0"/>
          </a:p>
        </p:txBody>
      </p:sp>
      <p:sp>
        <p:nvSpPr>
          <p:cNvPr id="3" name="Content Placeholder 2"/>
          <p:cNvSpPr>
            <a:spLocks noGrp="1"/>
          </p:cNvSpPr>
          <p:nvPr>
            <p:ph idx="1"/>
          </p:nvPr>
        </p:nvSpPr>
        <p:spPr>
          <a:xfrm>
            <a:off x="1043608" y="548680"/>
            <a:ext cx="7467600" cy="4419600"/>
          </a:xfrm>
        </p:spPr>
        <p:txBody>
          <a:bodyPr/>
          <a:lstStyle/>
          <a:p>
            <a:pPr>
              <a:buNone/>
            </a:pPr>
            <a:r>
              <a:rPr lang="en-AU" dirty="0" smtClean="0"/>
              <a:t>Copy this table into your books and complete.</a:t>
            </a:r>
          </a:p>
          <a:p>
            <a:pPr>
              <a:buNone/>
            </a:pPr>
            <a:endParaRPr lang="en-AU" dirty="0"/>
          </a:p>
        </p:txBody>
      </p:sp>
      <p:graphicFrame>
        <p:nvGraphicFramePr>
          <p:cNvPr id="4" name="Table 3"/>
          <p:cNvGraphicFramePr>
            <a:graphicFrameLocks noGrp="1"/>
          </p:cNvGraphicFramePr>
          <p:nvPr/>
        </p:nvGraphicFramePr>
        <p:xfrm>
          <a:off x="683568" y="1124744"/>
          <a:ext cx="8064897" cy="4320479"/>
        </p:xfrm>
        <a:graphic>
          <a:graphicData uri="http://schemas.openxmlformats.org/drawingml/2006/table">
            <a:tbl>
              <a:tblPr firstRow="1" bandRow="1">
                <a:tableStyleId>{5C22544A-7EE6-4342-B048-85BDC9FD1C3A}</a:tableStyleId>
              </a:tblPr>
              <a:tblGrid>
                <a:gridCol w="2688299"/>
                <a:gridCol w="2688299"/>
                <a:gridCol w="2688299"/>
              </a:tblGrid>
              <a:tr h="978423">
                <a:tc>
                  <a:txBody>
                    <a:bodyPr/>
                    <a:lstStyle/>
                    <a:p>
                      <a:r>
                        <a:rPr lang="en-AU" dirty="0" smtClean="0"/>
                        <a:t>Description of major/minor event</a:t>
                      </a:r>
                      <a:endParaRPr lang="en-AU" dirty="0"/>
                    </a:p>
                  </a:txBody>
                  <a:tcPr/>
                </a:tc>
                <a:tc>
                  <a:txBody>
                    <a:bodyPr/>
                    <a:lstStyle/>
                    <a:p>
                      <a:r>
                        <a:rPr lang="en-AU" dirty="0" smtClean="0"/>
                        <a:t>Quote</a:t>
                      </a:r>
                      <a:r>
                        <a:rPr lang="en-AU" baseline="0" dirty="0" smtClean="0"/>
                        <a:t> (include page reference)</a:t>
                      </a:r>
                      <a:endParaRPr lang="en-AU" dirty="0"/>
                    </a:p>
                  </a:txBody>
                  <a:tcPr/>
                </a:tc>
                <a:tc>
                  <a:txBody>
                    <a:bodyPr/>
                    <a:lstStyle/>
                    <a:p>
                      <a:r>
                        <a:rPr lang="en-AU" dirty="0" smtClean="0"/>
                        <a:t>What</a:t>
                      </a:r>
                      <a:r>
                        <a:rPr lang="en-AU" baseline="0" dirty="0" smtClean="0"/>
                        <a:t> does this say or show about racial discrimination?</a:t>
                      </a:r>
                      <a:endParaRPr lang="en-AU" dirty="0"/>
                    </a:p>
                  </a:txBody>
                  <a:tcPr/>
                </a:tc>
              </a:tr>
              <a:tr h="835514">
                <a:tc>
                  <a:txBody>
                    <a:bodyPr/>
                    <a:lstStyle/>
                    <a:p>
                      <a:endParaRPr lang="en-AU"/>
                    </a:p>
                  </a:txBody>
                  <a:tcPr/>
                </a:tc>
                <a:tc>
                  <a:txBody>
                    <a:bodyPr/>
                    <a:lstStyle/>
                    <a:p>
                      <a:endParaRPr lang="en-AU" dirty="0"/>
                    </a:p>
                  </a:txBody>
                  <a:tcPr/>
                </a:tc>
                <a:tc>
                  <a:txBody>
                    <a:bodyPr/>
                    <a:lstStyle/>
                    <a:p>
                      <a:endParaRPr lang="en-AU"/>
                    </a:p>
                  </a:txBody>
                  <a:tcPr/>
                </a:tc>
              </a:tr>
              <a:tr h="835514">
                <a:tc>
                  <a:txBody>
                    <a:bodyPr/>
                    <a:lstStyle/>
                    <a:p>
                      <a:endParaRPr lang="en-AU"/>
                    </a:p>
                  </a:txBody>
                  <a:tcPr/>
                </a:tc>
                <a:tc>
                  <a:txBody>
                    <a:bodyPr/>
                    <a:lstStyle/>
                    <a:p>
                      <a:endParaRPr lang="en-AU"/>
                    </a:p>
                  </a:txBody>
                  <a:tcPr/>
                </a:tc>
                <a:tc>
                  <a:txBody>
                    <a:bodyPr/>
                    <a:lstStyle/>
                    <a:p>
                      <a:endParaRPr lang="en-AU"/>
                    </a:p>
                  </a:txBody>
                  <a:tcPr/>
                </a:tc>
              </a:tr>
              <a:tr h="835514">
                <a:tc>
                  <a:txBody>
                    <a:bodyPr/>
                    <a:lstStyle/>
                    <a:p>
                      <a:endParaRPr lang="en-AU"/>
                    </a:p>
                  </a:txBody>
                  <a:tcPr/>
                </a:tc>
                <a:tc>
                  <a:txBody>
                    <a:bodyPr/>
                    <a:lstStyle/>
                    <a:p>
                      <a:endParaRPr lang="en-AU"/>
                    </a:p>
                  </a:txBody>
                  <a:tcPr/>
                </a:tc>
                <a:tc>
                  <a:txBody>
                    <a:bodyPr/>
                    <a:lstStyle/>
                    <a:p>
                      <a:endParaRPr lang="en-AU"/>
                    </a:p>
                  </a:txBody>
                  <a:tcPr/>
                </a:tc>
              </a:tr>
              <a:tr h="835514">
                <a:tc>
                  <a:txBody>
                    <a:bodyPr/>
                    <a:lstStyle/>
                    <a:p>
                      <a:endParaRPr lang="en-AU"/>
                    </a:p>
                  </a:txBody>
                  <a:tcPr/>
                </a:tc>
                <a:tc>
                  <a:txBody>
                    <a:bodyPr/>
                    <a:lstStyle/>
                    <a:p>
                      <a:endParaRPr lang="en-AU"/>
                    </a:p>
                  </a:txBody>
                  <a:tcPr/>
                </a:tc>
                <a:tc>
                  <a:txBody>
                    <a:bodyPr/>
                    <a:lstStyle/>
                    <a:p>
                      <a:endParaRPr lang="en-A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Plot</a:t>
            </a:r>
            <a:endParaRPr lang="en-AU" dirty="0"/>
          </a:p>
        </p:txBody>
      </p:sp>
      <p:sp>
        <p:nvSpPr>
          <p:cNvPr id="3" name="Content Placeholder 2"/>
          <p:cNvSpPr>
            <a:spLocks noGrp="1"/>
          </p:cNvSpPr>
          <p:nvPr>
            <p:ph idx="1"/>
          </p:nvPr>
        </p:nvSpPr>
        <p:spPr/>
        <p:txBody>
          <a:bodyPr/>
          <a:lstStyle/>
          <a:p>
            <a:pPr>
              <a:buNone/>
            </a:pPr>
            <a:endParaRPr lang="en-AU" dirty="0" smtClean="0"/>
          </a:p>
          <a:p>
            <a:pPr>
              <a:buNone/>
            </a:pPr>
            <a:endParaRPr lang="en-AU" dirty="0" smtClean="0"/>
          </a:p>
          <a:p>
            <a:pPr>
              <a:buNone/>
            </a:pPr>
            <a:endParaRPr lang="en-AU" dirty="0" smtClean="0"/>
          </a:p>
          <a:p>
            <a:pPr algn="ctr">
              <a:buNone/>
            </a:pPr>
            <a:r>
              <a:rPr lang="en-AU" b="1" dirty="0" smtClean="0"/>
              <a:t>Extended Response</a:t>
            </a:r>
          </a:p>
          <a:p>
            <a:pPr algn="ctr">
              <a:buNone/>
            </a:pPr>
            <a:r>
              <a:rPr lang="en-AU" i="1" dirty="0" smtClean="0"/>
              <a:t>How does Phillip Gwynne use </a:t>
            </a:r>
            <a:r>
              <a:rPr lang="en-AU" b="1" i="1" dirty="0" smtClean="0"/>
              <a:t>plot</a:t>
            </a:r>
            <a:r>
              <a:rPr lang="en-AU" i="1" dirty="0" smtClean="0"/>
              <a:t> to explore racial discrimination?</a:t>
            </a:r>
            <a:endParaRPr lang="en-AU"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Symbolism</a:t>
            </a:r>
            <a:endParaRPr lang="en-AU" dirty="0"/>
          </a:p>
        </p:txBody>
      </p:sp>
      <p:sp>
        <p:nvSpPr>
          <p:cNvPr id="3" name="Content Placeholder 2"/>
          <p:cNvSpPr>
            <a:spLocks noGrp="1"/>
          </p:cNvSpPr>
          <p:nvPr>
            <p:ph idx="1"/>
          </p:nvPr>
        </p:nvSpPr>
        <p:spPr/>
        <p:txBody>
          <a:bodyPr>
            <a:normAutofit lnSpcReduction="10000"/>
          </a:bodyPr>
          <a:lstStyle/>
          <a:p>
            <a:r>
              <a:rPr lang="en-AU" b="1" dirty="0"/>
              <a:t>Symbolism</a:t>
            </a:r>
            <a:r>
              <a:rPr lang="en-AU" dirty="0"/>
              <a:t> is the practice of representing things by symbols, or of investing things with a symbolic meaning or character</a:t>
            </a:r>
            <a:r>
              <a:rPr lang="en-AU" dirty="0" smtClean="0"/>
              <a:t>. </a:t>
            </a:r>
            <a:r>
              <a:rPr lang="en-AU" dirty="0"/>
              <a:t>A </a:t>
            </a:r>
            <a:r>
              <a:rPr lang="en-AU" dirty="0">
                <a:hlinkClick r:id="rId2" action="ppaction://hlinkfile" tooltip="Symbol"/>
              </a:rPr>
              <a:t>symbol</a:t>
            </a:r>
            <a:r>
              <a:rPr lang="en-AU" dirty="0"/>
              <a:t> is an object, action, or idea that represents something other than itself, often of a more abstract </a:t>
            </a:r>
            <a:r>
              <a:rPr lang="en-AU" dirty="0" smtClean="0"/>
              <a:t>nature.</a:t>
            </a:r>
          </a:p>
          <a:p>
            <a:r>
              <a:rPr lang="en-AU" dirty="0" smtClean="0"/>
              <a:t>Write a list of five everyday symbols. </a:t>
            </a:r>
            <a:r>
              <a:rPr lang="en-AU" dirty="0" err="1" smtClean="0"/>
              <a:t>Eg</a:t>
            </a:r>
            <a:r>
              <a:rPr lang="en-AU" dirty="0" smtClean="0"/>
              <a:t>: Traffic light red= stop.</a:t>
            </a:r>
          </a:p>
          <a:p>
            <a:r>
              <a:rPr lang="en-AU" dirty="0" smtClean="0"/>
              <a:t>Can you think of any symbols used in Deadly, Unna?</a:t>
            </a:r>
            <a:endParaRPr lang="en-AU" dirty="0"/>
          </a:p>
        </p:txBody>
      </p:sp>
    </p:spTree>
    <p:extLst>
      <p:ext uri="{BB962C8B-B14F-4D97-AF65-F5344CB8AC3E}">
        <p14:creationId xmlns:p14="http://schemas.microsoft.com/office/powerpoint/2010/main" val="2981682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04664"/>
            <a:ext cx="7239000" cy="1143000"/>
          </a:xfrm>
        </p:spPr>
        <p:txBody>
          <a:bodyPr/>
          <a:lstStyle/>
          <a:p>
            <a:r>
              <a:rPr lang="en-AU" dirty="0" smtClean="0"/>
              <a:t>Chapters 5-8</a:t>
            </a:r>
            <a:endParaRPr lang="en-AU" dirty="0"/>
          </a:p>
        </p:txBody>
      </p:sp>
      <p:sp>
        <p:nvSpPr>
          <p:cNvPr id="3" name="Content Placeholder 2"/>
          <p:cNvSpPr>
            <a:spLocks noGrp="1"/>
          </p:cNvSpPr>
          <p:nvPr>
            <p:ph idx="1"/>
          </p:nvPr>
        </p:nvSpPr>
        <p:spPr>
          <a:xfrm>
            <a:off x="827584" y="1844824"/>
            <a:ext cx="7467600" cy="4419600"/>
          </a:xfrm>
        </p:spPr>
        <p:txBody>
          <a:bodyPr>
            <a:normAutofit fontScale="92500" lnSpcReduction="10000"/>
          </a:bodyPr>
          <a:lstStyle/>
          <a:p>
            <a:pPr marL="514350" indent="-514350">
              <a:buAutoNum type="arabicPeriod"/>
            </a:pPr>
            <a:r>
              <a:rPr lang="en-AU" dirty="0" smtClean="0"/>
              <a:t>Why did Gary change his opinion of </a:t>
            </a:r>
            <a:r>
              <a:rPr lang="en-AU" dirty="0" err="1" smtClean="0"/>
              <a:t>Dumby</a:t>
            </a:r>
            <a:r>
              <a:rPr lang="en-AU" dirty="0" smtClean="0"/>
              <a:t>?</a:t>
            </a:r>
          </a:p>
          <a:p>
            <a:pPr marL="514350" indent="-514350">
              <a:buAutoNum type="arabicPeriod"/>
            </a:pPr>
            <a:r>
              <a:rPr lang="en-AU" dirty="0" smtClean="0"/>
              <a:t>What do we learn about Gary’s father at the start of chapter 6?</a:t>
            </a:r>
          </a:p>
          <a:p>
            <a:pPr marL="514350" indent="-514350">
              <a:buAutoNum type="arabicPeriod"/>
            </a:pPr>
            <a:r>
              <a:rPr lang="en-AU" dirty="0" smtClean="0"/>
              <a:t>‘…he’ll be happy as Larry.’ What does this expression mean?</a:t>
            </a:r>
          </a:p>
          <a:p>
            <a:pPr marL="514350" indent="-514350">
              <a:buAutoNum type="arabicPeriod"/>
            </a:pPr>
            <a:r>
              <a:rPr lang="en-AU" dirty="0" smtClean="0"/>
              <a:t>Who is Sharon?</a:t>
            </a:r>
          </a:p>
          <a:p>
            <a:pPr marL="514350" indent="-514350">
              <a:buAutoNum type="arabicPeriod"/>
            </a:pPr>
            <a:r>
              <a:rPr lang="en-AU" dirty="0" smtClean="0"/>
              <a:t>Explain the system the Black children use to choose a television show to watch.</a:t>
            </a:r>
          </a:p>
          <a:p>
            <a:pPr marL="514350" indent="-514350">
              <a:buAutoNum type="arabicPeriod"/>
            </a:pPr>
            <a:r>
              <a:rPr lang="en-AU" dirty="0" smtClean="0"/>
              <a:t>Who is Darcy and how does he earn money?</a:t>
            </a:r>
          </a:p>
          <a:p>
            <a:pPr marL="514350" indent="-514350">
              <a:buAutoNum type="arabicPeriod"/>
            </a:pPr>
            <a:r>
              <a:rPr lang="en-AU" dirty="0" smtClean="0"/>
              <a:t>How was Gary feeling at the end of chapter 8?</a:t>
            </a:r>
            <a:endParaRPr lang="en-AU" dirty="0"/>
          </a:p>
        </p:txBody>
      </p:sp>
    </p:spTree>
    <p:extLst>
      <p:ext uri="{BB962C8B-B14F-4D97-AF65-F5344CB8AC3E}">
        <p14:creationId xmlns:p14="http://schemas.microsoft.com/office/powerpoint/2010/main" val="56144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76672"/>
            <a:ext cx="7239000" cy="1143000"/>
          </a:xfrm>
        </p:spPr>
        <p:txBody>
          <a:bodyPr/>
          <a:lstStyle/>
          <a:p>
            <a:r>
              <a:rPr lang="en-AU" dirty="0" smtClean="0"/>
              <a:t>Chapters 9-12</a:t>
            </a:r>
            <a:endParaRPr lang="en-AU" dirty="0"/>
          </a:p>
        </p:txBody>
      </p:sp>
      <p:sp>
        <p:nvSpPr>
          <p:cNvPr id="3" name="Content Placeholder 2"/>
          <p:cNvSpPr>
            <a:spLocks noGrp="1"/>
          </p:cNvSpPr>
          <p:nvPr>
            <p:ph idx="1"/>
          </p:nvPr>
        </p:nvSpPr>
        <p:spPr>
          <a:xfrm>
            <a:off x="683568" y="1772816"/>
            <a:ext cx="7467600" cy="4419600"/>
          </a:xfrm>
        </p:spPr>
        <p:txBody>
          <a:bodyPr>
            <a:normAutofit lnSpcReduction="10000"/>
          </a:bodyPr>
          <a:lstStyle/>
          <a:p>
            <a:pPr marL="514350" indent="-514350">
              <a:buAutoNum type="arabicPeriod"/>
            </a:pPr>
            <a:r>
              <a:rPr lang="en-AU" dirty="0" smtClean="0"/>
              <a:t>What is the problem with Gary’s teeth?</a:t>
            </a:r>
          </a:p>
          <a:p>
            <a:pPr marL="514350" indent="-514350">
              <a:buAutoNum type="arabicPeriod"/>
            </a:pPr>
            <a:r>
              <a:rPr lang="en-AU" dirty="0" smtClean="0"/>
              <a:t>Why did Gary feel ‘a bit guilty’? </a:t>
            </a:r>
            <a:r>
              <a:rPr lang="en-AU" dirty="0" err="1" smtClean="0"/>
              <a:t>Pg</a:t>
            </a:r>
            <a:r>
              <a:rPr lang="en-AU" dirty="0" smtClean="0"/>
              <a:t> 54</a:t>
            </a:r>
          </a:p>
          <a:p>
            <a:pPr marL="514350" indent="-514350">
              <a:buAutoNum type="arabicPeriod"/>
            </a:pPr>
            <a:r>
              <a:rPr lang="en-AU" dirty="0" smtClean="0"/>
              <a:t>Why had Gary never been to the Point?</a:t>
            </a:r>
          </a:p>
          <a:p>
            <a:pPr marL="514350" indent="-514350">
              <a:buAutoNum type="arabicPeriod"/>
            </a:pPr>
            <a:r>
              <a:rPr lang="en-AU" dirty="0" smtClean="0"/>
              <a:t>Why was Pickles in the team, despite being a ‘hopeless footballer’?</a:t>
            </a:r>
          </a:p>
          <a:p>
            <a:pPr marL="514350" indent="-514350">
              <a:buAutoNum type="arabicPeriod"/>
            </a:pPr>
            <a:r>
              <a:rPr lang="en-AU" dirty="0" smtClean="0"/>
              <a:t>Why did Gary hang around with Pickles? Why was he envious of him?</a:t>
            </a:r>
          </a:p>
          <a:p>
            <a:pPr marL="514350" indent="-514350">
              <a:buAutoNum type="arabicPeriod"/>
            </a:pPr>
            <a:r>
              <a:rPr lang="en-AU" dirty="0" smtClean="0"/>
              <a:t>Predict what you think may have ‘happened that night’ when Gary and his father were caught in </a:t>
            </a:r>
            <a:r>
              <a:rPr lang="en-AU" smtClean="0"/>
              <a:t>the storm? </a:t>
            </a:r>
            <a:r>
              <a:rPr lang="en-AU" dirty="0" smtClean="0"/>
              <a:t>(5 lines)</a:t>
            </a:r>
            <a:endParaRPr lang="en-AU" dirty="0"/>
          </a:p>
        </p:txBody>
      </p:sp>
    </p:spTree>
    <p:extLst>
      <p:ext uri="{BB962C8B-B14F-4D97-AF65-F5344CB8AC3E}">
        <p14:creationId xmlns:p14="http://schemas.microsoft.com/office/powerpoint/2010/main" val="18987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357166"/>
            <a:ext cx="7239000" cy="1143000"/>
          </a:xfrm>
        </p:spPr>
        <p:txBody>
          <a:bodyPr/>
          <a:lstStyle/>
          <a:p>
            <a:r>
              <a:rPr lang="en-AU" dirty="0" smtClean="0"/>
              <a:t>Chapters 13-17</a:t>
            </a:r>
            <a:endParaRPr lang="en-AU" dirty="0"/>
          </a:p>
        </p:txBody>
      </p:sp>
      <p:sp>
        <p:nvSpPr>
          <p:cNvPr id="3" name="Content Placeholder 2"/>
          <p:cNvSpPr>
            <a:spLocks noGrp="1"/>
          </p:cNvSpPr>
          <p:nvPr>
            <p:ph idx="1"/>
          </p:nvPr>
        </p:nvSpPr>
        <p:spPr>
          <a:xfrm>
            <a:off x="571472" y="1785926"/>
            <a:ext cx="7467600" cy="4419600"/>
          </a:xfrm>
        </p:spPr>
        <p:txBody>
          <a:bodyPr>
            <a:normAutofit/>
          </a:bodyPr>
          <a:lstStyle/>
          <a:p>
            <a:pPr marL="514350" indent="-514350">
              <a:buAutoNum type="arabicPeriod"/>
            </a:pPr>
            <a:r>
              <a:rPr lang="en-AU" sz="1800" dirty="0" smtClean="0"/>
              <a:t>What did Gary do to help him sleep?</a:t>
            </a:r>
          </a:p>
          <a:p>
            <a:pPr marL="514350" indent="-514350">
              <a:buAutoNum type="arabicPeriod"/>
            </a:pPr>
            <a:r>
              <a:rPr lang="en-AU" sz="1800" dirty="0" smtClean="0"/>
              <a:t>How did Gary feel when he woke up on Grand Final morning?</a:t>
            </a:r>
          </a:p>
          <a:p>
            <a:pPr marL="514350" indent="-514350">
              <a:buAutoNum type="arabicPeriod"/>
            </a:pPr>
            <a:r>
              <a:rPr lang="en-AU" sz="1800" dirty="0" smtClean="0"/>
              <a:t>Why was Gary impressed by the </a:t>
            </a:r>
            <a:r>
              <a:rPr lang="en-AU" sz="1800" dirty="0" err="1" smtClean="0"/>
              <a:t>Wangaroo</a:t>
            </a:r>
            <a:r>
              <a:rPr lang="en-AU" sz="1800" dirty="0" smtClean="0"/>
              <a:t> oval and facilities?</a:t>
            </a:r>
          </a:p>
          <a:p>
            <a:pPr marL="514350" indent="-514350">
              <a:buAutoNum type="arabicPeriod"/>
            </a:pPr>
            <a:r>
              <a:rPr lang="en-AU" sz="1800" dirty="0" smtClean="0"/>
              <a:t>“Let’s have a dob’ (pg 91) What did Best Team-man want to do?</a:t>
            </a:r>
          </a:p>
          <a:p>
            <a:pPr marL="514350" indent="-514350">
              <a:buAutoNum type="arabicPeriod"/>
            </a:pPr>
            <a:r>
              <a:rPr lang="en-AU" sz="1800" dirty="0" smtClean="0"/>
              <a:t>How did Gwen feel about Mick and </a:t>
            </a:r>
            <a:r>
              <a:rPr lang="en-AU" sz="1800" dirty="0" err="1" smtClean="0"/>
              <a:t>Shirl</a:t>
            </a:r>
            <a:r>
              <a:rPr lang="en-AU" sz="1800" dirty="0" smtClean="0"/>
              <a:t>?</a:t>
            </a:r>
          </a:p>
          <a:p>
            <a:pPr marL="514350" indent="-514350">
              <a:buAutoNum type="arabicPeriod"/>
            </a:pPr>
            <a:r>
              <a:rPr lang="en-AU" sz="1800" dirty="0" smtClean="0"/>
              <a:t>Why do you think </a:t>
            </a:r>
            <a:r>
              <a:rPr lang="en-AU" sz="1800" dirty="0" err="1" smtClean="0"/>
              <a:t>Dumby</a:t>
            </a:r>
            <a:r>
              <a:rPr lang="en-AU" sz="1800" dirty="0" smtClean="0"/>
              <a:t> spoke to the Thumper before the game?</a:t>
            </a:r>
          </a:p>
          <a:p>
            <a:pPr marL="514350" indent="-514350">
              <a:buAutoNum type="arabicPeriod"/>
            </a:pPr>
            <a:r>
              <a:rPr lang="en-AU" sz="1800" dirty="0" smtClean="0"/>
              <a:t>What message is Arks trying to convey in his pep talk before the game?</a:t>
            </a:r>
          </a:p>
          <a:p>
            <a:pPr marL="514350" indent="-514350">
              <a:buAutoNum type="arabicPeriod"/>
            </a:pPr>
            <a:r>
              <a:rPr lang="en-AU" sz="1800" dirty="0" smtClean="0"/>
              <a:t>Why did </a:t>
            </a:r>
            <a:r>
              <a:rPr lang="en-AU" sz="1800" dirty="0" err="1" smtClean="0"/>
              <a:t>Dumby</a:t>
            </a:r>
            <a:r>
              <a:rPr lang="en-AU" sz="1800" dirty="0" smtClean="0"/>
              <a:t> pass the ball to </a:t>
            </a:r>
            <a:r>
              <a:rPr lang="en-AU" sz="1800" dirty="0" err="1" smtClean="0"/>
              <a:t>Clemboy</a:t>
            </a:r>
            <a:r>
              <a:rPr lang="en-AU" sz="1800" dirty="0" smtClean="0"/>
              <a:t>?</a:t>
            </a:r>
          </a:p>
          <a:p>
            <a:pPr marL="514350" indent="-514350">
              <a:buAutoNum type="arabicPeriod"/>
            </a:pPr>
            <a:r>
              <a:rPr lang="en-AU" sz="1800" dirty="0" smtClean="0"/>
              <a:t>How did Gary sustain concussion?</a:t>
            </a:r>
          </a:p>
          <a:p>
            <a:pPr marL="514350" indent="-514350">
              <a:buNone/>
            </a:pPr>
            <a:r>
              <a:rPr lang="en-AU" sz="1800" b="1" u="sng" dirty="0" smtClean="0"/>
              <a:t>Extended response</a:t>
            </a:r>
          </a:p>
          <a:p>
            <a:pPr marL="514350" indent="-514350" algn="ctr">
              <a:buNone/>
            </a:pPr>
            <a:r>
              <a:rPr lang="en-AU" sz="1800" i="1" dirty="0" smtClean="0"/>
              <a:t>What evidence is there in these chapters to suggest there are racial tensions in Gary’s community? Which characters are represented as racist, and which characters are you uncertain of? (5-6 lines)</a:t>
            </a:r>
          </a:p>
          <a:p>
            <a:pPr marL="514350" indent="-514350">
              <a:buAutoNum type="arabicPeriod"/>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285728"/>
            <a:ext cx="7239000" cy="1143000"/>
          </a:xfrm>
        </p:spPr>
        <p:txBody>
          <a:bodyPr/>
          <a:lstStyle/>
          <a:p>
            <a:r>
              <a:rPr lang="en-AU" dirty="0" smtClean="0"/>
              <a:t>Chapters 18-22</a:t>
            </a:r>
            <a:endParaRPr lang="en-AU" dirty="0"/>
          </a:p>
        </p:txBody>
      </p:sp>
      <p:sp>
        <p:nvSpPr>
          <p:cNvPr id="3" name="Content Placeholder 2"/>
          <p:cNvSpPr>
            <a:spLocks noGrp="1"/>
          </p:cNvSpPr>
          <p:nvPr>
            <p:ph idx="1"/>
          </p:nvPr>
        </p:nvSpPr>
        <p:spPr>
          <a:xfrm>
            <a:off x="714348" y="1571612"/>
            <a:ext cx="7467600" cy="4705352"/>
          </a:xfrm>
        </p:spPr>
        <p:txBody>
          <a:bodyPr>
            <a:normAutofit lnSpcReduction="10000"/>
          </a:bodyPr>
          <a:lstStyle/>
          <a:p>
            <a:pPr marL="514350" indent="-514350">
              <a:buAutoNum type="arabicPeriod"/>
            </a:pPr>
            <a:r>
              <a:rPr lang="en-AU" dirty="0" smtClean="0"/>
              <a:t>According to Gary, when does the Summer start?</a:t>
            </a:r>
          </a:p>
          <a:p>
            <a:pPr marL="514350" indent="-514350">
              <a:buAutoNum type="arabicPeriod"/>
            </a:pPr>
            <a:r>
              <a:rPr lang="en-AU" dirty="0" smtClean="0"/>
              <a:t>How had Ark’s behaviour changed since the grand final?</a:t>
            </a:r>
          </a:p>
          <a:p>
            <a:pPr marL="514350" indent="-514350">
              <a:buAutoNum type="arabicPeriod"/>
            </a:pPr>
            <a:r>
              <a:rPr lang="en-AU" dirty="0" smtClean="0"/>
              <a:t>Why did Gary hate campers?</a:t>
            </a:r>
          </a:p>
          <a:p>
            <a:pPr marL="514350" indent="-514350">
              <a:buAutoNum type="arabicPeriod"/>
            </a:pPr>
            <a:r>
              <a:rPr lang="en-AU" dirty="0" smtClean="0"/>
              <a:t>Why did Gary walk home ‘in a daze’? (146)</a:t>
            </a:r>
          </a:p>
          <a:p>
            <a:pPr marL="514350" indent="-514350">
              <a:buAutoNum type="arabicPeriod"/>
            </a:pPr>
            <a:r>
              <a:rPr lang="en-AU" dirty="0" smtClean="0"/>
              <a:t>Why do you think Gary refused to admit to Pickles that he was interested in Cathy?</a:t>
            </a:r>
          </a:p>
          <a:p>
            <a:pPr marL="514350" indent="-514350">
              <a:buAutoNum type="arabicPeriod"/>
            </a:pPr>
            <a:r>
              <a:rPr lang="en-AU" dirty="0" smtClean="0"/>
              <a:t>How did the people in the front bar react when Tommy Red walked in?</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76" y="1071546"/>
            <a:ext cx="7239000" cy="1143000"/>
          </a:xfrm>
        </p:spPr>
        <p:txBody>
          <a:bodyPr/>
          <a:lstStyle/>
          <a:p>
            <a:r>
              <a:rPr lang="en-AU" dirty="0" smtClean="0"/>
              <a:t>Interesting thought...</a:t>
            </a:r>
            <a:endParaRPr lang="en-AU" dirty="0"/>
          </a:p>
        </p:txBody>
      </p:sp>
      <p:sp>
        <p:nvSpPr>
          <p:cNvPr id="3" name="Content Placeholder 2"/>
          <p:cNvSpPr>
            <a:spLocks noGrp="1"/>
          </p:cNvSpPr>
          <p:nvPr>
            <p:ph idx="1"/>
          </p:nvPr>
        </p:nvSpPr>
        <p:spPr>
          <a:xfrm>
            <a:off x="714348" y="2571744"/>
            <a:ext cx="7467600" cy="3571900"/>
          </a:xfrm>
        </p:spPr>
        <p:txBody>
          <a:bodyPr/>
          <a:lstStyle/>
          <a:p>
            <a:r>
              <a:rPr lang="en-AU" dirty="0" smtClean="0"/>
              <a:t>The regulars in the pub were friendly to Tommy Red. Once he left, however, they laughed at an aboriginal joke told by Big Mac. </a:t>
            </a:r>
          </a:p>
          <a:p>
            <a:r>
              <a:rPr lang="en-AU" dirty="0" smtClean="0"/>
              <a:t>What is your reaction to this?</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428604"/>
            <a:ext cx="7239000" cy="1143000"/>
          </a:xfrm>
        </p:spPr>
        <p:txBody>
          <a:bodyPr/>
          <a:lstStyle/>
          <a:p>
            <a:r>
              <a:rPr lang="en-AU" dirty="0" smtClean="0"/>
              <a:t>Chapters 23-27</a:t>
            </a:r>
            <a:endParaRPr lang="en-AU" dirty="0"/>
          </a:p>
        </p:txBody>
      </p:sp>
      <p:sp>
        <p:nvSpPr>
          <p:cNvPr id="3" name="Content Placeholder 2"/>
          <p:cNvSpPr>
            <a:spLocks noGrp="1"/>
          </p:cNvSpPr>
          <p:nvPr>
            <p:ph idx="1"/>
          </p:nvPr>
        </p:nvSpPr>
        <p:spPr>
          <a:xfrm>
            <a:off x="500034" y="1643050"/>
            <a:ext cx="7467600" cy="4419600"/>
          </a:xfrm>
        </p:spPr>
        <p:txBody>
          <a:bodyPr>
            <a:normAutofit fontScale="92500" lnSpcReduction="20000"/>
          </a:bodyPr>
          <a:lstStyle/>
          <a:p>
            <a:pPr marL="514350" indent="-514350">
              <a:buAutoNum type="arabicPeriod"/>
            </a:pPr>
            <a:r>
              <a:rPr lang="en-AU" dirty="0" smtClean="0"/>
              <a:t>Explain why Gary was in a hurry to reach the jetty.</a:t>
            </a:r>
          </a:p>
          <a:p>
            <a:pPr marL="514350" indent="-514350">
              <a:buAutoNum type="arabicPeriod"/>
            </a:pPr>
            <a:r>
              <a:rPr lang="en-AU" dirty="0" smtClean="0"/>
              <a:t>Why was Gary ‘miserable’? (165)</a:t>
            </a:r>
          </a:p>
          <a:p>
            <a:pPr marL="514350" indent="-514350">
              <a:buAutoNum type="arabicPeriod"/>
            </a:pPr>
            <a:r>
              <a:rPr lang="en-AU" dirty="0" smtClean="0"/>
              <a:t>What advice does Darcy give Gary about women?</a:t>
            </a:r>
          </a:p>
          <a:p>
            <a:pPr marL="514350" indent="-514350">
              <a:buAutoNum type="arabicPeriod"/>
            </a:pPr>
            <a:r>
              <a:rPr lang="en-AU" dirty="0" smtClean="0"/>
              <a:t>Explain why Gary ran home ran home instead of talking to Cathy.</a:t>
            </a:r>
          </a:p>
          <a:p>
            <a:pPr marL="514350" indent="-514350">
              <a:buAutoNum type="arabicPeriod"/>
            </a:pPr>
            <a:r>
              <a:rPr lang="en-AU" dirty="0" smtClean="0"/>
              <a:t>What did Gary and Cathy talk about?</a:t>
            </a:r>
          </a:p>
          <a:p>
            <a:pPr marL="514350" indent="-514350">
              <a:buAutoNum type="arabicPeriod"/>
            </a:pPr>
            <a:r>
              <a:rPr lang="en-AU" dirty="0" smtClean="0"/>
              <a:t>What practical joke did Pickles try to play on Cathy?</a:t>
            </a:r>
          </a:p>
          <a:p>
            <a:pPr marL="514350" indent="-514350">
              <a:buAutoNum type="arabicPeriod"/>
            </a:pPr>
            <a:r>
              <a:rPr lang="en-AU" dirty="0" smtClean="0"/>
              <a:t>Why do you think Cathy’s father wasn’t happy to find his daughter on the pier with Gary and Pickles?</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Deadly Unna?&amp;#x0D;&amp;#x0A;Phillip Gwynne&amp;quot;&quot;/&gt;&lt;property id=&quot;20307&quot; value=&quot;256&quot;/&gt;&lt;/object&gt;&lt;object type=&quot;3&quot; unique_id=&quot;10005&quot;&gt;&lt;property id=&quot;20148&quot; value=&quot;5&quot;/&gt;&lt;property id=&quot;20300&quot; value=&quot;Slide 2 - &amp;quot;Chapters 1-4&amp;quot;&quot;/&gt;&lt;property id=&quot;20307&quot; value=&quot;257&quot;/&gt;&lt;/object&gt;&lt;object type=&quot;3&quot; unique_id=&quot;10006&quot;&gt;&lt;property id=&quot;20148&quot; value=&quot;5&quot;/&gt;&lt;property id=&quot;20300&quot; value=&quot;Slide 3 - &amp;quot;Using full sentences…&amp;quot;&quot;/&gt;&lt;property id=&quot;20307&quot; value=&quot;258&quot;/&gt;&lt;/object&gt;&lt;object type=&quot;3&quot; unique_id=&quot;10007&quot;&gt;&lt;property id=&quot;20148&quot; value=&quot;5&quot;/&gt;&lt;property id=&quot;20300&quot; value=&quot;Slide 4 - &amp;quot;Chapters 5-8&amp;quot;&quot;/&gt;&lt;property id=&quot;20307&quot; value=&quot;259&quot;/&gt;&lt;/object&gt;&lt;object type=&quot;3&quot; unique_id=&quot;10008&quot;&gt;&lt;property id=&quot;20148&quot; value=&quot;5&quot;/&gt;&lt;property id=&quot;20300&quot; value=&quot;Slide 5 - &amp;quot;Chapters 9-12&amp;quot;&quot;/&gt;&lt;property id=&quot;20307&quot; value=&quot;260&quot;/&gt;&lt;/object&gt;&lt;object type=&quot;3&quot; unique_id=&quot;10009&quot;&gt;&lt;property id=&quot;20148&quot; value=&quot;5&quot;/&gt;&lt;property id=&quot;20300&quot; value=&quot;Slide 6 - &amp;quot;Chapters 13-17&amp;quot;&quot;/&gt;&lt;property id=&quot;20307&quot; value=&quot;261&quot;/&gt;&lt;/object&gt;&lt;object type=&quot;3&quot; unique_id=&quot;10034&quot;&gt;&lt;property id=&quot;20148&quot; value=&quot;5&quot;/&gt;&lt;property id=&quot;20300&quot; value=&quot;Slide 7 - &amp;quot;Chapters 18-22&amp;quot;&quot;/&gt;&lt;property id=&quot;20307&quot; value=&quot;262&quot;/&gt;&lt;/object&gt;&lt;object type=&quot;3&quot; unique_id=&quot;10035&quot;&gt;&lt;property id=&quot;20148&quot; value=&quot;5&quot;/&gt;&lt;property id=&quot;20300&quot; value=&quot;Slide 8 - &amp;quot;Interesting thought...&amp;quot;&quot;/&gt;&lt;property id=&quot;20307&quot; value=&quot;263&quot;/&gt;&lt;/object&gt;&lt;object type=&quot;3&quot; unique_id=&quot;10036&quot;&gt;&lt;property id=&quot;20148&quot; value=&quot;5&quot;/&gt;&lt;property id=&quot;20300&quot; value=&quot;Slide 9 - &amp;quot;Chapters 23-27&amp;quot;&quot;/&gt;&lt;property id=&quot;20307&quot; value=&quot;264&quot;/&gt;&lt;/object&gt;&lt;object type=&quot;3&quot; unique_id=&quot;10103&quot;&gt;&lt;property id=&quot;20148&quot; value=&quot;5&quot;/&gt;&lt;property id=&quot;20300&quot; value=&quot;Slide 10 - &amp;quot;Chapters 28-32&amp;quot;&quot;/&gt;&lt;property id=&quot;20307&quot; value=&quot;265&quot;/&gt;&lt;/object&gt;&lt;object type=&quot;3&quot; unique_id=&quot;10140&quot;&gt;&lt;property id=&quot;20148&quot; value=&quot;5&quot;/&gt;&lt;property id=&quot;20300&quot; value=&quot;Slide 11 - &amp;quot;Chapters 33-35&amp;quot;&quot;/&gt;&lt;property id=&quot;20307&quot; value=&quot;266&quot;/&gt;&lt;/object&gt;&lt;object type=&quot;3&quot; unique_id=&quot;10154&quot;&gt;&lt;property id=&quot;20148&quot; value=&quot;5&quot;/&gt;&lt;property id=&quot;20300&quot; value=&quot;Slide 12 - &amp;quot;Chapters 36-38&amp;quot;&quot;/&gt;&lt;property id=&quot;20307&quot; value=&quot;267&quot;/&gt;&lt;/object&gt;&lt;object type=&quot;3&quot; unique_id=&quot;10211&quot;&gt;&lt;property id=&quot;20148&quot; value=&quot;5&quot;/&gt;&lt;property id=&quot;20300&quot; value=&quot;Slide 13 - &amp;quot;Chapters 39-41&amp;quot;&quot;/&gt;&lt;property id=&quot;20307&quot; value=&quot;268&quot;/&gt;&lt;/object&gt;&lt;object type=&quot;3&quot; unique_id=&quot;10212&quot;&gt;&lt;property id=&quot;20148&quot; value=&quot;5&quot;/&gt;&lt;property id=&quot;20300&quot; value=&quot;Slide 14 - &amp;quot;Thematic Concerns&amp;quot;&quot;/&gt;&lt;property id=&quot;20307&quot; value=&quot;269&quot;/&gt;&lt;/object&gt;&lt;object type=&quot;3&quot; unique_id=&quot;10213&quot;&gt;&lt;property id=&quot;20148&quot; value=&quot;5&quot;/&gt;&lt;property id=&quot;20300&quot; value=&quot;Slide 15 - &amp;quot;Thematic Concerns&amp;quot;&quot;/&gt;&lt;property id=&quot;20307&quot; value=&quot;275&quot;/&gt;&lt;/object&gt;&lt;object type=&quot;3&quot; unique_id=&quot;10214&quot;&gt;&lt;property id=&quot;20148&quot; value=&quot;5&quot;/&gt;&lt;property id=&quot;20300&quot; value=&quot;Slide 16 - &amp;quot;Thematic Concerns&amp;quot;&quot;/&gt;&lt;property id=&quot;20307&quot; value=&quot;270&quot;/&gt;&lt;/object&gt;&lt;object type=&quot;3&quot; unique_id=&quot;10215&quot;&gt;&lt;property id=&quot;20148&quot; value=&quot;5&quot;/&gt;&lt;property id=&quot;20300&quot; value=&quot;Slide 17 - &amp;quot;Thematic Concerns&amp;quot;&quot;/&gt;&lt;property id=&quot;20307&quot; value=&quot;271&quot;/&gt;&lt;/object&gt;&lt;object type=&quot;3&quot; unique_id=&quot;10216&quot;&gt;&lt;property id=&quot;20148&quot; value=&quot;5&quot;/&gt;&lt;property id=&quot;20300&quot; value=&quot;Slide 18 - &amp;quot;Thematic Concerns&amp;quot;&quot;/&gt;&lt;property id=&quot;20307&quot; value=&quot;272&quot;/&gt;&lt;/object&gt;&lt;object type=&quot;3&quot; unique_id=&quot;10217&quot;&gt;&lt;property id=&quot;20148&quot; value=&quot;5&quot;/&gt;&lt;property id=&quot;20300&quot; value=&quot;Slide 19 - &amp;quot;Thematic Concerns&amp;quot;&quot;/&gt;&lt;property id=&quot;20307&quot; value=&quot;273&quot;/&gt;&lt;/object&gt;&lt;object type=&quot;3&quot; unique_id=&quot;10218&quot;&gt;&lt;property id=&quot;20148&quot; value=&quot;5&quot;/&gt;&lt;property id=&quot;20300&quot; value=&quot;Slide 20 - &amp;quot;Setting&amp;quot;&quot;/&gt;&lt;property id=&quot;20307&quot; value=&quot;274&quot;/&gt;&lt;/object&gt;&lt;object type=&quot;3&quot; unique_id=&quot;10241&quot;&gt;&lt;property id=&quot;20148&quot; value=&quot;5&quot;/&gt;&lt;property id=&quot;20300&quot; value=&quot;Slide 21 - &amp;quot;Setting&amp;quot;&quot;/&gt;&lt;property id=&quot;20307&quot; value=&quot;276&quot;/&gt;&lt;/object&gt;&lt;object type=&quot;3&quot; unique_id=&quot;10426&quot;&gt;&lt;property id=&quot;20148&quot; value=&quot;5&quot;/&gt;&lt;property id=&quot;20300&quot; value=&quot;Slide 22 - &amp;quot;Setting&amp;quot;&quot;/&gt;&lt;property id=&quot;20307&quot; value=&quot;277&quot;/&gt;&lt;/object&gt;&lt;object type=&quot;3&quot; unique_id=&quot;10475&quot;&gt;&lt;property id=&quot;20148&quot; value=&quot;5&quot;/&gt;&lt;property id=&quot;20300&quot; value=&quot;Slide 23 - &amp;quot;Character&amp;quot;&quot;/&gt;&lt;property id=&quot;20307&quot; value=&quot;278&quot;/&gt;&lt;/object&gt;&lt;object type=&quot;3&quot; unique_id=&quot;10476&quot;&gt;&lt;property id=&quot;20148&quot; value=&quot;5&quot;/&gt;&lt;property id=&quot;20300&quot; value=&quot;Slide 24 - &amp;quot;Gary Black&amp;quot;&quot;/&gt;&lt;property id=&quot;20307&quot; value=&quot;279&quot;/&gt;&lt;/object&gt;&lt;object type=&quot;3&quot; unique_id=&quot;10737&quot;&gt;&lt;property id=&quot;20148&quot; value=&quot;5&quot;/&gt;&lt;property id=&quot;20300&quot; value=&quot;Slide 25 - &amp;quot;Extended Response&amp;quot;&quot;/&gt;&lt;property id=&quot;20307&quot; value=&quot;280&quot;/&gt;&lt;/object&gt;&lt;object type=&quot;3&quot; unique_id=&quot;10738&quot;&gt;&lt;property id=&quot;20148&quot; value=&quot;5&quot;/&gt;&lt;property id=&quot;20300&quot; value=&quot;Slide 26 - &amp;quot;Plot&amp;quot;&quot;/&gt;&lt;property id=&quot;20307&quot; value=&quot;282&quot;/&gt;&lt;/object&gt;&lt;object type=&quot;3&quot; unique_id=&quot;10739&quot;&gt;&lt;property id=&quot;20148&quot; value=&quot;5&quot;/&gt;&lt;property id=&quot;20300&quot; value=&quot;Slide 27 - &amp;quot;Plot&amp;quot;&quot;/&gt;&lt;property id=&quot;20307&quot; value=&quot;281&quot;/&gt;&lt;/object&gt;&lt;object type=&quot;3&quot; unique_id=&quot;10740&quot;&gt;&lt;property id=&quot;20148&quot; value=&quot;5&quot;/&gt;&lt;property id=&quot;20300&quot; value=&quot;Slide 28 - &amp;quot;Plot&amp;quot;&quot;/&gt;&lt;property id=&quot;20307&quot; value=&quot;283&quot;/&gt;&lt;/object&gt;&lt;object type=&quot;3&quot; unique_id=&quot;10741&quot;&gt;&lt;property id=&quot;20148&quot; value=&quot;5&quot;/&gt;&lt;property id=&quot;20300&quot; value=&quot;Slide 29 - &amp;quot;Plot&amp;quot;&quot;/&gt;&lt;property id=&quot;20307&quot; value=&quot;285&quot;/&gt;&lt;/object&gt;&lt;object type=&quot;3&quot; unique_id=&quot;10742&quot;&gt;&lt;property id=&quot;20148&quot; value=&quot;5&quot;/&gt;&lt;property id=&quot;20300&quot; value=&quot;Slide 30 - &amp;quot;Plot&amp;quot;&quot;/&gt;&lt;property id=&quot;20307&quot; value=&quot;284&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TC101859868[[fn=Thermal]]</Template>
  <TotalTime>11735</TotalTime>
  <Words>2548</Words>
  <Application>Microsoft Office PowerPoint</Application>
  <PresentationFormat>On-screen Show (4:3)</PresentationFormat>
  <Paragraphs>208</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Thermal</vt:lpstr>
      <vt:lpstr>Deadly Unna? Phillip Gwynne</vt:lpstr>
      <vt:lpstr>Chapters 1-4</vt:lpstr>
      <vt:lpstr>Using full sentences…</vt:lpstr>
      <vt:lpstr>Chapters 5-8</vt:lpstr>
      <vt:lpstr>Chapters 9-12</vt:lpstr>
      <vt:lpstr>Chapters 13-17</vt:lpstr>
      <vt:lpstr>Chapters 18-22</vt:lpstr>
      <vt:lpstr>Interesting thought...</vt:lpstr>
      <vt:lpstr>Chapters 23-27</vt:lpstr>
      <vt:lpstr>Chapters 28-32</vt:lpstr>
      <vt:lpstr>Chapters 33-35</vt:lpstr>
      <vt:lpstr>Chapters 36-38</vt:lpstr>
      <vt:lpstr>Chapters 39-41</vt:lpstr>
      <vt:lpstr>Thematic Concerns</vt:lpstr>
      <vt:lpstr>Thematic Concerns</vt:lpstr>
      <vt:lpstr>Thematic Concerns</vt:lpstr>
      <vt:lpstr>Thematic Concerns</vt:lpstr>
      <vt:lpstr>Thematic Concerns</vt:lpstr>
      <vt:lpstr>Thematic Concerns</vt:lpstr>
      <vt:lpstr>Thematic Concerns</vt:lpstr>
      <vt:lpstr>Setting in Deadly Unna</vt:lpstr>
      <vt:lpstr>Setting</vt:lpstr>
      <vt:lpstr>Language activities</vt:lpstr>
      <vt:lpstr>Setting</vt:lpstr>
      <vt:lpstr>Character</vt:lpstr>
      <vt:lpstr>Gary Black</vt:lpstr>
      <vt:lpstr>Gary Black</vt:lpstr>
      <vt:lpstr>Extended Response</vt:lpstr>
      <vt:lpstr>Plot</vt:lpstr>
      <vt:lpstr>Plot</vt:lpstr>
      <vt:lpstr>Plot</vt:lpstr>
      <vt:lpstr>Plot</vt:lpstr>
      <vt:lpstr>Plot</vt:lpstr>
      <vt:lpstr>Plot</vt:lpstr>
      <vt:lpstr>Plot</vt:lpstr>
      <vt:lpstr>Symbolism</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Deadly Unna? Phillip Gwynne</dc:title>
  <dc:creator>Luke</dc:creator>
  <cp:lastModifiedBy>GRAHAM-PROWSE, Felicity(GRA)</cp:lastModifiedBy>
  <cp:revision>67</cp:revision>
  <cp:lastPrinted>2012-02-09T20:52:37Z</cp:lastPrinted>
  <dcterms:created xsi:type="dcterms:W3CDTF">2011-02-06T07:55:45Z</dcterms:created>
  <dcterms:modified xsi:type="dcterms:W3CDTF">2012-08-18T01:06:40Z</dcterms:modified>
</cp:coreProperties>
</file>